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8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120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F8FD-1078-40EB-8126-3CEBC97D659D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6A0-1442-4B58-94E7-4A311908F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244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F8FD-1078-40EB-8126-3CEBC97D659D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6A0-1442-4B58-94E7-4A311908F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5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F8FD-1078-40EB-8126-3CEBC97D659D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6A0-1442-4B58-94E7-4A311908F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286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F8FD-1078-40EB-8126-3CEBC97D659D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6A0-1442-4B58-94E7-4A311908F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86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F8FD-1078-40EB-8126-3CEBC97D659D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6A0-1442-4B58-94E7-4A311908F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68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F8FD-1078-40EB-8126-3CEBC97D659D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6A0-1442-4B58-94E7-4A311908F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786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F8FD-1078-40EB-8126-3CEBC97D659D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6A0-1442-4B58-94E7-4A311908F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19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F8FD-1078-40EB-8126-3CEBC97D659D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6A0-1442-4B58-94E7-4A311908F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653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F8FD-1078-40EB-8126-3CEBC97D659D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6A0-1442-4B58-94E7-4A311908F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932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F8FD-1078-40EB-8126-3CEBC97D659D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6A0-1442-4B58-94E7-4A311908F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682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1F8FD-1078-40EB-8126-3CEBC97D659D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6A0-1442-4B58-94E7-4A311908F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67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1F8FD-1078-40EB-8126-3CEBC97D659D}" type="datetimeFigureOut">
              <a:rPr lang="de-DE" smtClean="0"/>
              <a:t>26.02.2018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EF6A0-1442-4B58-94E7-4A311908F7E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475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5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FC1D92-2E44-4C97-8CE3-3603540488AC}" type="slidenum">
              <a:rPr lang="de-DE" altLang="de-DE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de-DE" altLang="de-DE" sz="1400"/>
          </a:p>
        </p:txBody>
      </p:sp>
      <p:sp>
        <p:nvSpPr>
          <p:cNvPr id="55299" name="Rectangle 2"/>
          <p:cNvSpPr>
            <a:spLocks noChangeArrowheads="1"/>
          </p:cNvSpPr>
          <p:nvPr/>
        </p:nvSpPr>
        <p:spPr bwMode="auto">
          <a:xfrm>
            <a:off x="4656139" y="1196976"/>
            <a:ext cx="3799239" cy="574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de-DE" sz="1800" dirty="0" err="1" smtClean="0">
                <a:solidFill>
                  <a:schemeClr val="tx2"/>
                </a:solidFill>
              </a:rPr>
              <a:t>Maxwell‘s</a:t>
            </a:r>
            <a:r>
              <a:rPr lang="de-DE" altLang="de-DE" sz="1800" dirty="0" smtClean="0">
                <a:solidFill>
                  <a:schemeClr val="tx2"/>
                </a:solidFill>
              </a:rPr>
              <a:t> </a:t>
            </a:r>
            <a:r>
              <a:rPr lang="de-DE" altLang="de-DE" sz="1800" dirty="0" err="1" smtClean="0">
                <a:solidFill>
                  <a:schemeClr val="tx2"/>
                </a:solidFill>
              </a:rPr>
              <a:t>Theory</a:t>
            </a:r>
            <a:r>
              <a:rPr lang="de-DE" altLang="de-DE" sz="1800" dirty="0" smtClean="0">
                <a:solidFill>
                  <a:schemeClr val="tx2"/>
                </a:solidFill>
              </a:rPr>
              <a:t> </a:t>
            </a:r>
            <a:r>
              <a:rPr lang="de-DE" altLang="de-DE" sz="1800" dirty="0" err="1" smtClean="0">
                <a:solidFill>
                  <a:schemeClr val="tx2"/>
                </a:solidFill>
              </a:rPr>
              <a:t>is</a:t>
            </a:r>
            <a:r>
              <a:rPr lang="de-DE" altLang="de-DE" sz="1800" dirty="0" smtClean="0">
                <a:solidFill>
                  <a:schemeClr val="tx2"/>
                </a:solidFill>
              </a:rPr>
              <a:t> a </a:t>
            </a:r>
            <a:r>
              <a:rPr lang="de-DE" altLang="de-DE" sz="1800" dirty="0" err="1" smtClean="0">
                <a:solidFill>
                  <a:schemeClr val="tx2"/>
                </a:solidFill>
              </a:rPr>
              <a:t>beautiful</a:t>
            </a:r>
            <a:r>
              <a:rPr lang="de-DE" altLang="de-DE" sz="1800" dirty="0" smtClean="0">
                <a:solidFill>
                  <a:schemeClr val="tx2"/>
                </a:solidFill>
              </a:rPr>
              <a:t> </a:t>
            </a:r>
            <a:r>
              <a:rPr lang="de-DE" altLang="de-DE" sz="1800" dirty="0" err="1" smtClean="0">
                <a:solidFill>
                  <a:schemeClr val="tx2"/>
                </a:solidFill>
              </a:rPr>
              <a:t>one</a:t>
            </a:r>
            <a:r>
              <a:rPr lang="de-DE" altLang="de-DE" sz="1800" dirty="0" smtClean="0">
                <a:solidFill>
                  <a:schemeClr val="tx2"/>
                </a:solidFill>
              </a:rPr>
              <a:t> </a:t>
            </a:r>
            <a:endParaRPr lang="de-DE" altLang="de-DE" sz="1800" dirty="0">
              <a:solidFill>
                <a:schemeClr val="tx2"/>
              </a:solidFill>
            </a:endParaRPr>
          </a:p>
        </p:txBody>
      </p:sp>
      <p:grpSp>
        <p:nvGrpSpPr>
          <p:cNvPr id="55300" name="Group 3"/>
          <p:cNvGrpSpPr>
            <a:grpSpLocks/>
          </p:cNvGrpSpPr>
          <p:nvPr/>
        </p:nvGrpSpPr>
        <p:grpSpPr bwMode="auto">
          <a:xfrm>
            <a:off x="1524000" y="5984876"/>
            <a:ext cx="9144000" cy="873125"/>
            <a:chOff x="0" y="3770"/>
            <a:chExt cx="5760" cy="550"/>
          </a:xfrm>
        </p:grpSpPr>
        <p:pic>
          <p:nvPicPr>
            <p:cNvPr id="55308" name="Picture 4" descr="Layout_neu120208_schmal_unten-txt Kopi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70"/>
              <a:ext cx="5760" cy="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309" name="Text Box 5"/>
            <p:cNvSpPr txBox="1">
              <a:spLocks noChangeArrowheads="1"/>
            </p:cNvSpPr>
            <p:nvPr/>
          </p:nvSpPr>
          <p:spPr bwMode="auto">
            <a:xfrm>
              <a:off x="5057" y="4065"/>
              <a:ext cx="376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fld id="{73876ADB-6E84-439B-8EB7-BA75A14F447B}" type="slidenum">
                <a:rPr lang="de-DE" altLang="de-DE" sz="1600" b="1">
                  <a:solidFill>
                    <a:srgbClr val="009999"/>
                  </a:solidFill>
                </a:rPr>
                <a:pPr eaLnBrk="1" hangingPunct="1">
                  <a:buFontTx/>
                  <a:buNone/>
                </a:pPr>
                <a:t>1</a:t>
              </a:fld>
              <a:endParaRPr lang="de-DE" altLang="de-DE" sz="1600" b="1">
                <a:solidFill>
                  <a:srgbClr val="009999"/>
                </a:solidFill>
              </a:endParaRPr>
            </a:p>
          </p:txBody>
        </p:sp>
      </p:grpSp>
      <p:sp>
        <p:nvSpPr>
          <p:cNvPr id="182278" name="Rectangle 6"/>
          <p:cNvSpPr>
            <a:spLocks noChangeArrowheads="1"/>
          </p:cNvSpPr>
          <p:nvPr/>
        </p:nvSpPr>
        <p:spPr bwMode="auto">
          <a:xfrm>
            <a:off x="9753600" y="5876925"/>
            <a:ext cx="914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tx2"/>
                </a:solidFill>
              </a:rPr>
              <a:t>‘</a:t>
            </a:r>
          </a:p>
        </p:txBody>
      </p:sp>
      <p:sp>
        <p:nvSpPr>
          <p:cNvPr id="55302" name="Rectangle 10"/>
          <p:cNvSpPr>
            <a:spLocks noChangeArrowheads="1"/>
          </p:cNvSpPr>
          <p:nvPr/>
        </p:nvSpPr>
        <p:spPr bwMode="auto">
          <a:xfrm>
            <a:off x="2424113" y="3284539"/>
            <a:ext cx="32385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de-DE" altLang="de-DE" sz="1800">
              <a:solidFill>
                <a:schemeClr val="tx2"/>
              </a:solidFill>
            </a:endParaRPr>
          </a:p>
        </p:txBody>
      </p:sp>
      <p:sp>
        <p:nvSpPr>
          <p:cNvPr id="182286" name="Rectangle 14"/>
          <p:cNvSpPr>
            <a:spLocks noChangeArrowheads="1"/>
          </p:cNvSpPr>
          <p:nvPr/>
        </p:nvSpPr>
        <p:spPr bwMode="auto">
          <a:xfrm>
            <a:off x="4762500" y="3162301"/>
            <a:ext cx="3024188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de-DE" sz="1600" dirty="0" smtClean="0">
                <a:solidFill>
                  <a:schemeClr val="tx2"/>
                </a:solidFill>
              </a:rPr>
              <a:t>Magnetism is a small relativistic side effect of the electrical field </a:t>
            </a:r>
            <a:br>
              <a:rPr lang="en-US" altLang="de-DE" sz="1600" dirty="0" smtClean="0">
                <a:solidFill>
                  <a:schemeClr val="tx2"/>
                </a:solidFill>
              </a:rPr>
            </a:br>
            <a:r>
              <a:rPr lang="en-US" altLang="de-DE" sz="1600" dirty="0" smtClean="0">
                <a:solidFill>
                  <a:schemeClr val="tx2"/>
                </a:solidFill>
              </a:rPr>
              <a:t>namely:</a:t>
            </a:r>
            <a:endParaRPr lang="en-US" altLang="de-DE" sz="1600" dirty="0">
              <a:solidFill>
                <a:schemeClr val="tx2"/>
              </a:solidFill>
            </a:endParaRPr>
          </a:p>
        </p:txBody>
      </p:sp>
      <p:grpSp>
        <p:nvGrpSpPr>
          <p:cNvPr id="55304" name="Group 15"/>
          <p:cNvGrpSpPr>
            <a:grpSpLocks/>
          </p:cNvGrpSpPr>
          <p:nvPr/>
        </p:nvGrpSpPr>
        <p:grpSpPr bwMode="auto">
          <a:xfrm>
            <a:off x="1524000" y="1"/>
            <a:ext cx="9144000" cy="1012825"/>
            <a:chOff x="0" y="0"/>
            <a:chExt cx="5760" cy="638"/>
          </a:xfrm>
        </p:grpSpPr>
        <p:pic>
          <p:nvPicPr>
            <p:cNvPr id="55306" name="Picture 16" descr="Layout_neu120208_breit_schmal Kopi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307" name="Rectangle 17"/>
            <p:cNvSpPr>
              <a:spLocks noChangeArrowheads="1"/>
            </p:cNvSpPr>
            <p:nvPr/>
          </p:nvSpPr>
          <p:spPr bwMode="auto">
            <a:xfrm>
              <a:off x="1506" y="292"/>
              <a:ext cx="2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de-DE" altLang="de-DE" sz="1800">
                  <a:solidFill>
                    <a:srgbClr val="01B3A2"/>
                  </a:solidFill>
                </a:rPr>
                <a:t>Prinzipien und Symmetrien in der Physik</a:t>
              </a:r>
            </a:p>
          </p:txBody>
        </p:sp>
      </p:grpSp>
      <p:sp>
        <p:nvSpPr>
          <p:cNvPr id="55305" name="Rectangle 13"/>
          <p:cNvSpPr>
            <a:spLocks noChangeArrowheads="1"/>
          </p:cNvSpPr>
          <p:nvPr/>
        </p:nvSpPr>
        <p:spPr bwMode="auto">
          <a:xfrm>
            <a:off x="4727575" y="2239964"/>
            <a:ext cx="3024188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de-DE" sz="1600" dirty="0" smtClean="0">
                <a:solidFill>
                  <a:schemeClr val="tx2"/>
                </a:solidFill>
              </a:rPr>
              <a:t>But: </a:t>
            </a:r>
            <a:r>
              <a:rPr lang="de-DE" altLang="de-DE" sz="1600" dirty="0" err="1" smtClean="0">
                <a:solidFill>
                  <a:schemeClr val="tx2"/>
                </a:solidFill>
              </a:rPr>
              <a:t>Physics</a:t>
            </a:r>
            <a:r>
              <a:rPr lang="de-DE" altLang="de-DE" sz="1600" dirty="0" smtClean="0">
                <a:solidFill>
                  <a:schemeClr val="tx2"/>
                </a:solidFill>
              </a:rPr>
              <a:t> </a:t>
            </a:r>
            <a:r>
              <a:rPr lang="de-DE" altLang="de-DE" sz="1600" dirty="0" err="1" smtClean="0">
                <a:solidFill>
                  <a:schemeClr val="tx2"/>
                </a:solidFill>
              </a:rPr>
              <a:t>is</a:t>
            </a:r>
            <a:r>
              <a:rPr lang="de-DE" altLang="de-DE" sz="1600" dirty="0" smtClean="0">
                <a:solidFill>
                  <a:schemeClr val="tx2"/>
                </a:solidFill>
              </a:rPr>
              <a:t> different!</a:t>
            </a:r>
            <a:endParaRPr lang="de-DE" altLang="de-DE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72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2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2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8" grpId="0" autoUpdateAnimBg="0"/>
      <p:bldP spid="1822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AC7FAC-949A-49C0-871F-84E549A96E14}" type="slidenum">
              <a:rPr lang="de-DE" altLang="de-DE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1400"/>
          </a:p>
        </p:txBody>
      </p:sp>
      <p:sp>
        <p:nvSpPr>
          <p:cNvPr id="56323" name="Rectangle 33"/>
          <p:cNvSpPr>
            <a:spLocks noChangeArrowheads="1"/>
          </p:cNvSpPr>
          <p:nvPr/>
        </p:nvSpPr>
        <p:spPr bwMode="auto">
          <a:xfrm>
            <a:off x="4079876" y="981076"/>
            <a:ext cx="432117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de-DE" sz="1800" dirty="0" err="1" smtClean="0">
                <a:solidFill>
                  <a:schemeClr val="tx2"/>
                </a:solidFill>
              </a:rPr>
              <a:t>What</a:t>
            </a:r>
            <a:r>
              <a:rPr lang="de-DE" altLang="de-DE" sz="1800" dirty="0" smtClean="0">
                <a:solidFill>
                  <a:schemeClr val="tx2"/>
                </a:solidFill>
              </a:rPr>
              <a:t> </a:t>
            </a:r>
            <a:r>
              <a:rPr lang="de-DE" altLang="de-DE" sz="1800" dirty="0" err="1" smtClean="0">
                <a:solidFill>
                  <a:schemeClr val="tx2"/>
                </a:solidFill>
              </a:rPr>
              <a:t>is</a:t>
            </a:r>
            <a:r>
              <a:rPr lang="de-DE" altLang="de-DE" sz="1800" dirty="0" smtClean="0">
                <a:solidFill>
                  <a:schemeClr val="tx2"/>
                </a:solidFill>
              </a:rPr>
              <a:t> </a:t>
            </a:r>
            <a:r>
              <a:rPr lang="de-DE" altLang="de-DE" sz="1800" dirty="0" err="1" smtClean="0">
                <a:solidFill>
                  <a:schemeClr val="tx2"/>
                </a:solidFill>
              </a:rPr>
              <a:t>magnetism</a:t>
            </a:r>
            <a:r>
              <a:rPr lang="de-DE" altLang="de-DE" sz="1800" dirty="0" smtClean="0">
                <a:solidFill>
                  <a:schemeClr val="tx2"/>
                </a:solidFill>
              </a:rPr>
              <a:t> </a:t>
            </a:r>
            <a:r>
              <a:rPr lang="de-DE" altLang="de-DE" sz="1800" dirty="0" err="1" smtClean="0">
                <a:solidFill>
                  <a:schemeClr val="tx2"/>
                </a:solidFill>
              </a:rPr>
              <a:t>physically</a:t>
            </a:r>
            <a:r>
              <a:rPr lang="de-DE" altLang="de-DE" sz="1800" dirty="0" smtClean="0">
                <a:solidFill>
                  <a:schemeClr val="tx2"/>
                </a:solidFill>
              </a:rPr>
              <a:t>?</a:t>
            </a:r>
            <a:endParaRPr lang="de-DE" altLang="de-DE" sz="1800" dirty="0">
              <a:solidFill>
                <a:schemeClr val="tx2"/>
              </a:solidFill>
            </a:endParaRPr>
          </a:p>
        </p:txBody>
      </p:sp>
      <p:pic>
        <p:nvPicPr>
          <p:cNvPr id="56324" name="Picture 34" descr="Layout_neu120208_schmal_unten-txt Kop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181726"/>
            <a:ext cx="91440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5" name="Text Box 35"/>
          <p:cNvSpPr txBox="1">
            <a:spLocks noChangeArrowheads="1"/>
          </p:cNvSpPr>
          <p:nvPr/>
        </p:nvSpPr>
        <p:spPr bwMode="auto">
          <a:xfrm>
            <a:off x="9551988" y="6650038"/>
            <a:ext cx="5965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AD1239BA-1BC8-4165-AE9F-6CE4DD7ABBD0}" type="slidenum">
              <a:rPr lang="de-DE" altLang="de-DE" sz="1600" b="1">
                <a:solidFill>
                  <a:srgbClr val="009999"/>
                </a:solidFill>
              </a:rPr>
              <a:pPr eaLnBrk="1" hangingPunct="1">
                <a:buFontTx/>
                <a:buNone/>
              </a:pPr>
              <a:t>2</a:t>
            </a:fld>
            <a:endParaRPr lang="de-DE" altLang="de-DE" sz="1600" b="1">
              <a:solidFill>
                <a:srgbClr val="009999"/>
              </a:solidFill>
            </a:endParaRPr>
          </a:p>
        </p:txBody>
      </p:sp>
      <p:sp>
        <p:nvSpPr>
          <p:cNvPr id="183332" name="Rectangle 36"/>
          <p:cNvSpPr>
            <a:spLocks noChangeArrowheads="1"/>
          </p:cNvSpPr>
          <p:nvPr/>
        </p:nvSpPr>
        <p:spPr bwMode="auto">
          <a:xfrm>
            <a:off x="9753600" y="5589588"/>
            <a:ext cx="914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tx2"/>
                </a:solidFill>
              </a:rPr>
              <a:t>‘</a:t>
            </a:r>
          </a:p>
        </p:txBody>
      </p:sp>
      <p:sp>
        <p:nvSpPr>
          <p:cNvPr id="56327" name="Text Box 80"/>
          <p:cNvSpPr txBox="1">
            <a:spLocks noChangeArrowheads="1"/>
          </p:cNvSpPr>
          <p:nvPr/>
        </p:nvSpPr>
        <p:spPr bwMode="auto">
          <a:xfrm>
            <a:off x="2951163" y="5186363"/>
            <a:ext cx="6191250" cy="24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de-DE" altLang="de-DE" sz="1600" dirty="0" err="1" smtClean="0"/>
              <a:t>Without</a:t>
            </a:r>
            <a:r>
              <a:rPr lang="de-DE" altLang="de-DE" sz="1600" dirty="0" smtClean="0"/>
              <a:t> </a:t>
            </a:r>
            <a:r>
              <a:rPr lang="de-DE" altLang="de-DE" sz="1600" dirty="0" err="1" smtClean="0"/>
              <a:t>motion</a:t>
            </a:r>
            <a:endParaRPr lang="de-DE" altLang="de-DE" sz="1600" dirty="0"/>
          </a:p>
        </p:txBody>
      </p:sp>
      <p:grpSp>
        <p:nvGrpSpPr>
          <p:cNvPr id="56328" name="Group 87"/>
          <p:cNvGrpSpPr>
            <a:grpSpLocks/>
          </p:cNvGrpSpPr>
          <p:nvPr/>
        </p:nvGrpSpPr>
        <p:grpSpPr bwMode="auto">
          <a:xfrm>
            <a:off x="1524000" y="1"/>
            <a:ext cx="9144000" cy="1012825"/>
            <a:chOff x="0" y="0"/>
            <a:chExt cx="5760" cy="638"/>
          </a:xfrm>
        </p:grpSpPr>
        <p:pic>
          <p:nvPicPr>
            <p:cNvPr id="56348" name="Picture 88" descr="Layout_neu120208_breit_schmal Kopi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349" name="Rectangle 89"/>
            <p:cNvSpPr>
              <a:spLocks noChangeArrowheads="1"/>
            </p:cNvSpPr>
            <p:nvPr/>
          </p:nvSpPr>
          <p:spPr bwMode="auto">
            <a:xfrm>
              <a:off x="1506" y="292"/>
              <a:ext cx="2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de-DE" altLang="de-DE" sz="1800">
                  <a:solidFill>
                    <a:srgbClr val="01B3A2"/>
                  </a:solidFill>
                </a:rPr>
                <a:t>Prinzipien und Symmetrien in der Physik</a:t>
              </a:r>
            </a:p>
          </p:txBody>
        </p:sp>
      </p:grpSp>
      <p:sp>
        <p:nvSpPr>
          <p:cNvPr id="56329" name="Rectangle 40"/>
          <p:cNvSpPr>
            <a:spLocks noChangeArrowheads="1"/>
          </p:cNvSpPr>
          <p:nvPr/>
        </p:nvSpPr>
        <p:spPr bwMode="auto">
          <a:xfrm>
            <a:off x="2316163" y="3529014"/>
            <a:ext cx="32385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de-DE" altLang="de-DE" sz="1800">
              <a:solidFill>
                <a:schemeClr val="tx2"/>
              </a:solidFill>
            </a:endParaRPr>
          </a:p>
        </p:txBody>
      </p:sp>
      <p:grpSp>
        <p:nvGrpSpPr>
          <p:cNvPr id="56330" name="Gruppieren 14"/>
          <p:cNvGrpSpPr>
            <a:grpSpLocks/>
          </p:cNvGrpSpPr>
          <p:nvPr/>
        </p:nvGrpSpPr>
        <p:grpSpPr bwMode="auto">
          <a:xfrm>
            <a:off x="3776663" y="3248026"/>
            <a:ext cx="360362" cy="366713"/>
            <a:chOff x="2235179" y="2881052"/>
            <a:chExt cx="360362" cy="366712"/>
          </a:xfrm>
        </p:grpSpPr>
        <p:sp>
          <p:nvSpPr>
            <p:cNvPr id="56346" name="Oval 4"/>
            <p:cNvSpPr>
              <a:spLocks noChangeArrowheads="1"/>
            </p:cNvSpPr>
            <p:nvPr/>
          </p:nvSpPr>
          <p:spPr bwMode="auto">
            <a:xfrm rot="-2686582">
              <a:off x="2248694" y="2922452"/>
              <a:ext cx="287338" cy="287338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800"/>
            </a:p>
          </p:txBody>
        </p:sp>
        <p:sp>
          <p:nvSpPr>
            <p:cNvPr id="56347" name="Text Box 22"/>
            <p:cNvSpPr txBox="1">
              <a:spLocks noChangeArrowheads="1"/>
            </p:cNvSpPr>
            <p:nvPr/>
          </p:nvSpPr>
          <p:spPr bwMode="auto">
            <a:xfrm>
              <a:off x="2235179" y="2881052"/>
              <a:ext cx="3603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1800"/>
                <a:t>+</a:t>
              </a:r>
            </a:p>
          </p:txBody>
        </p:sp>
      </p:grpSp>
      <p:grpSp>
        <p:nvGrpSpPr>
          <p:cNvPr id="56331" name="Gruppieren 17"/>
          <p:cNvGrpSpPr>
            <a:grpSpLocks/>
          </p:cNvGrpSpPr>
          <p:nvPr/>
        </p:nvGrpSpPr>
        <p:grpSpPr bwMode="auto">
          <a:xfrm>
            <a:off x="2544763" y="2398713"/>
            <a:ext cx="6162564" cy="2628900"/>
            <a:chOff x="1020128" y="2398962"/>
            <a:chExt cx="6163366" cy="2628526"/>
          </a:xfrm>
        </p:grpSpPr>
        <p:grpSp>
          <p:nvGrpSpPr>
            <p:cNvPr id="56341" name="Gruppieren 15"/>
            <p:cNvGrpSpPr>
              <a:grpSpLocks/>
            </p:cNvGrpSpPr>
            <p:nvPr/>
          </p:nvGrpSpPr>
          <p:grpSpPr bwMode="auto">
            <a:xfrm>
              <a:off x="1020128" y="2722438"/>
              <a:ext cx="5878535" cy="2305050"/>
              <a:chOff x="1020128" y="2722438"/>
              <a:chExt cx="5878535" cy="2305050"/>
            </a:xfrm>
          </p:grpSpPr>
          <p:cxnSp>
            <p:nvCxnSpPr>
              <p:cNvPr id="5" name="Gerade Verbindung mit Pfeil 4"/>
              <p:cNvCxnSpPr/>
              <p:nvPr/>
            </p:nvCxnSpPr>
            <p:spPr>
              <a:xfrm flipV="1">
                <a:off x="1583763" y="2722766"/>
                <a:ext cx="44456" cy="2304722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Gerade Verbindung mit Pfeil 6"/>
              <p:cNvCxnSpPr/>
              <p:nvPr/>
            </p:nvCxnSpPr>
            <p:spPr>
              <a:xfrm>
                <a:off x="1020128" y="4681462"/>
                <a:ext cx="5879277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feld 16"/>
            <p:cNvSpPr txBox="1"/>
            <p:nvPr/>
          </p:nvSpPr>
          <p:spPr>
            <a:xfrm>
              <a:off x="6899405" y="4597336"/>
              <a:ext cx="284089" cy="36927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dirty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</a:p>
          </p:txBody>
        </p:sp>
        <p:sp>
          <p:nvSpPr>
            <p:cNvPr id="108" name="Textfeld 107"/>
            <p:cNvSpPr txBox="1"/>
            <p:nvPr/>
          </p:nvSpPr>
          <p:spPr>
            <a:xfrm>
              <a:off x="1348783" y="2398962"/>
              <a:ext cx="300077" cy="36983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dirty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</a:p>
          </p:txBody>
        </p:sp>
      </p:grpSp>
      <p:grpSp>
        <p:nvGrpSpPr>
          <p:cNvPr id="56332" name="Gruppieren 102"/>
          <p:cNvGrpSpPr>
            <a:grpSpLocks/>
          </p:cNvGrpSpPr>
          <p:nvPr/>
        </p:nvGrpSpPr>
        <p:grpSpPr bwMode="auto">
          <a:xfrm>
            <a:off x="3790951" y="4473576"/>
            <a:ext cx="373063" cy="366713"/>
            <a:chOff x="2248694" y="2859537"/>
            <a:chExt cx="373741" cy="366712"/>
          </a:xfrm>
        </p:grpSpPr>
        <p:sp>
          <p:nvSpPr>
            <p:cNvPr id="56339" name="Oval 4"/>
            <p:cNvSpPr>
              <a:spLocks noChangeArrowheads="1"/>
            </p:cNvSpPr>
            <p:nvPr/>
          </p:nvSpPr>
          <p:spPr bwMode="auto">
            <a:xfrm rot="-2686582">
              <a:off x="2248694" y="2922452"/>
              <a:ext cx="287338" cy="287338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800"/>
            </a:p>
          </p:txBody>
        </p:sp>
        <p:sp>
          <p:nvSpPr>
            <p:cNvPr id="56340" name="Text Box 22"/>
            <p:cNvSpPr txBox="1">
              <a:spLocks noChangeArrowheads="1"/>
            </p:cNvSpPr>
            <p:nvPr/>
          </p:nvSpPr>
          <p:spPr bwMode="auto">
            <a:xfrm>
              <a:off x="2262073" y="2859537"/>
              <a:ext cx="3603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1800"/>
                <a:t>-</a:t>
              </a:r>
            </a:p>
          </p:txBody>
        </p:sp>
      </p:grpSp>
      <p:sp>
        <p:nvSpPr>
          <p:cNvPr id="56333" name="Textfeld 5"/>
          <p:cNvSpPr txBox="1">
            <a:spLocks noChangeArrowheads="1"/>
          </p:cNvSpPr>
          <p:nvPr/>
        </p:nvSpPr>
        <p:spPr bwMode="auto">
          <a:xfrm>
            <a:off x="7712076" y="3556000"/>
            <a:ext cx="18526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600" dirty="0" smtClean="0"/>
              <a:t>Coulomb-</a:t>
            </a:r>
            <a:r>
              <a:rPr lang="de-DE" altLang="de-DE" sz="1600" dirty="0" err="1" smtClean="0"/>
              <a:t>Function</a:t>
            </a:r>
            <a:endParaRPr lang="de-DE" altLang="de-DE" sz="1600" dirty="0"/>
          </a:p>
        </p:txBody>
      </p:sp>
      <p:sp>
        <p:nvSpPr>
          <p:cNvPr id="29" name="Textfeld 2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720707" y="2890238"/>
            <a:ext cx="1405136" cy="52168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de-DE">
                <a:noFill/>
              </a:rPr>
              <a:t> </a:t>
            </a:r>
          </a:p>
        </p:txBody>
      </p:sp>
      <p:cxnSp>
        <p:nvCxnSpPr>
          <p:cNvPr id="30" name="Gerade Verbindung mit Pfeil 29"/>
          <p:cNvCxnSpPr/>
          <p:nvPr/>
        </p:nvCxnSpPr>
        <p:spPr>
          <a:xfrm>
            <a:off x="3933825" y="3578225"/>
            <a:ext cx="0" cy="6477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36" name="Textfeld 7"/>
          <p:cNvSpPr txBox="1">
            <a:spLocks noChangeArrowheads="1"/>
          </p:cNvSpPr>
          <p:nvPr/>
        </p:nvSpPr>
        <p:spPr bwMode="auto">
          <a:xfrm>
            <a:off x="3498850" y="3683000"/>
            <a:ext cx="325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i="1"/>
              <a:t>F</a:t>
            </a:r>
          </a:p>
        </p:txBody>
      </p:sp>
      <p:sp>
        <p:nvSpPr>
          <p:cNvPr id="56337" name="Textfeld 1"/>
          <p:cNvSpPr txBox="1">
            <a:spLocks noChangeArrowheads="1"/>
          </p:cNvSpPr>
          <p:nvPr/>
        </p:nvSpPr>
        <p:spPr bwMode="auto">
          <a:xfrm>
            <a:off x="4183063" y="3197225"/>
            <a:ext cx="3984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i="1"/>
              <a:t>q</a:t>
            </a:r>
            <a:r>
              <a:rPr lang="de-DE" altLang="de-DE" sz="1800" i="1" baseline="-25000"/>
              <a:t>1</a:t>
            </a:r>
          </a:p>
        </p:txBody>
      </p:sp>
      <p:sp>
        <p:nvSpPr>
          <p:cNvPr id="56338" name="Textfeld 32"/>
          <p:cNvSpPr txBox="1">
            <a:spLocks noChangeArrowheads="1"/>
          </p:cNvSpPr>
          <p:nvPr/>
        </p:nvSpPr>
        <p:spPr bwMode="auto">
          <a:xfrm>
            <a:off x="4154488" y="4459289"/>
            <a:ext cx="3984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i="1"/>
              <a:t>q</a:t>
            </a:r>
            <a:r>
              <a:rPr lang="de-DE" altLang="de-DE" sz="1800" i="1" baseline="-250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8650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3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D5187B-8D56-4F0F-A2B9-331C115E260F}" type="slidenum">
              <a:rPr lang="de-DE" altLang="de-DE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1400"/>
          </a:p>
        </p:txBody>
      </p:sp>
      <p:pic>
        <p:nvPicPr>
          <p:cNvPr id="57348" name="Picture 34" descr="Layout_neu120208_schmal_unten-txt Kop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181726"/>
            <a:ext cx="91440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9" name="Text Box 35"/>
          <p:cNvSpPr txBox="1">
            <a:spLocks noChangeArrowheads="1"/>
          </p:cNvSpPr>
          <p:nvPr/>
        </p:nvSpPr>
        <p:spPr bwMode="auto">
          <a:xfrm>
            <a:off x="9551988" y="6650038"/>
            <a:ext cx="5965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AD7E8678-99D5-41A6-86B9-998D6E1F857F}" type="slidenum">
              <a:rPr lang="de-DE" altLang="de-DE" sz="1600" b="1">
                <a:solidFill>
                  <a:srgbClr val="009999"/>
                </a:solidFill>
              </a:rPr>
              <a:pPr eaLnBrk="1" hangingPunct="1">
                <a:buFontTx/>
                <a:buNone/>
              </a:pPr>
              <a:t>3</a:t>
            </a:fld>
            <a:endParaRPr lang="de-DE" altLang="de-DE" sz="1600" b="1">
              <a:solidFill>
                <a:srgbClr val="009999"/>
              </a:solidFill>
            </a:endParaRPr>
          </a:p>
        </p:txBody>
      </p:sp>
      <p:sp>
        <p:nvSpPr>
          <p:cNvPr id="183332" name="Rectangle 36"/>
          <p:cNvSpPr>
            <a:spLocks noChangeArrowheads="1"/>
          </p:cNvSpPr>
          <p:nvPr/>
        </p:nvSpPr>
        <p:spPr bwMode="auto">
          <a:xfrm>
            <a:off x="9753600" y="5589588"/>
            <a:ext cx="914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tx2"/>
                </a:solidFill>
              </a:rPr>
              <a:t>‘</a:t>
            </a:r>
          </a:p>
        </p:txBody>
      </p:sp>
      <p:sp>
        <p:nvSpPr>
          <p:cNvPr id="57351" name="Text Box 79"/>
          <p:cNvSpPr txBox="1">
            <a:spLocks noChangeArrowheads="1"/>
          </p:cNvSpPr>
          <p:nvPr/>
        </p:nvSpPr>
        <p:spPr bwMode="auto">
          <a:xfrm>
            <a:off x="1511301" y="5092700"/>
            <a:ext cx="1439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600" dirty="0" smtClean="0"/>
              <a:t>Test </a:t>
            </a:r>
            <a:r>
              <a:rPr lang="de-DE" altLang="de-DE" sz="1600" dirty="0" err="1" smtClean="0"/>
              <a:t>change</a:t>
            </a:r>
            <a:r>
              <a:rPr lang="de-DE" altLang="de-DE" sz="1600" dirty="0" smtClean="0"/>
              <a:t>:</a:t>
            </a:r>
            <a:endParaRPr lang="de-DE" altLang="de-DE" sz="1600" dirty="0"/>
          </a:p>
        </p:txBody>
      </p:sp>
      <p:sp>
        <p:nvSpPr>
          <p:cNvPr id="57352" name="Text Box 80"/>
          <p:cNvSpPr txBox="1">
            <a:spLocks noChangeArrowheads="1"/>
          </p:cNvSpPr>
          <p:nvPr/>
        </p:nvSpPr>
        <p:spPr bwMode="auto">
          <a:xfrm>
            <a:off x="2951163" y="5186363"/>
            <a:ext cx="6191250" cy="51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de-DE" altLang="de-DE" sz="1600" dirty="0" err="1" smtClean="0"/>
              <a:t>With</a:t>
            </a:r>
            <a:r>
              <a:rPr lang="de-DE" altLang="de-DE" sz="1600" dirty="0" smtClean="0"/>
              <a:t> </a:t>
            </a:r>
            <a:r>
              <a:rPr lang="de-DE" altLang="de-DE" sz="1600" dirty="0" err="1" smtClean="0"/>
              <a:t>motion</a:t>
            </a:r>
            <a:r>
              <a:rPr lang="de-DE" altLang="de-DE" sz="1600" dirty="0" smtClean="0"/>
              <a:t>: </a:t>
            </a:r>
            <a:endParaRPr lang="de-DE" altLang="de-DE" sz="1600" dirty="0"/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de-DE" altLang="de-DE" sz="1600" dirty="0" smtClean="0"/>
              <a:t>The </a:t>
            </a:r>
            <a:r>
              <a:rPr lang="de-DE" altLang="de-DE" sz="1600" dirty="0" err="1" smtClean="0"/>
              <a:t>motion</a:t>
            </a:r>
            <a:r>
              <a:rPr lang="de-DE" altLang="de-DE" sz="1600" dirty="0" smtClean="0"/>
              <a:t> </a:t>
            </a:r>
            <a:r>
              <a:rPr lang="de-DE" altLang="de-DE" sz="1600" dirty="0" err="1" smtClean="0"/>
              <a:t>with</a:t>
            </a:r>
            <a:r>
              <a:rPr lang="de-DE" altLang="de-DE" sz="1600" dirty="0" smtClean="0"/>
              <a:t> v </a:t>
            </a:r>
            <a:r>
              <a:rPr lang="de-DE" altLang="de-DE" sz="1600" dirty="0" err="1" smtClean="0"/>
              <a:t>does</a:t>
            </a:r>
            <a:r>
              <a:rPr lang="de-DE" altLang="de-DE" sz="1600" dirty="0" smtClean="0"/>
              <a:t> not </a:t>
            </a:r>
            <a:r>
              <a:rPr lang="de-DE" altLang="de-DE" sz="1600" dirty="0" err="1" smtClean="0"/>
              <a:t>change</a:t>
            </a:r>
            <a:r>
              <a:rPr lang="de-DE" altLang="de-DE" sz="1600" dirty="0" smtClean="0"/>
              <a:t> </a:t>
            </a:r>
            <a:r>
              <a:rPr lang="de-DE" altLang="de-DE" sz="1600" dirty="0" err="1" smtClean="0"/>
              <a:t>the</a:t>
            </a:r>
            <a:r>
              <a:rPr lang="de-DE" altLang="de-DE" sz="1600" dirty="0" smtClean="0"/>
              <a:t> </a:t>
            </a:r>
            <a:r>
              <a:rPr lang="de-DE" altLang="de-DE" sz="1600" dirty="0" err="1" smtClean="0"/>
              <a:t>force</a:t>
            </a:r>
            <a:r>
              <a:rPr lang="de-DE" altLang="de-DE" sz="1600" dirty="0" smtClean="0"/>
              <a:t> F</a:t>
            </a:r>
          </a:p>
        </p:txBody>
      </p:sp>
      <p:grpSp>
        <p:nvGrpSpPr>
          <p:cNvPr id="57353" name="Group 87"/>
          <p:cNvGrpSpPr>
            <a:grpSpLocks/>
          </p:cNvGrpSpPr>
          <p:nvPr/>
        </p:nvGrpSpPr>
        <p:grpSpPr bwMode="auto">
          <a:xfrm>
            <a:off x="1524000" y="1"/>
            <a:ext cx="9144000" cy="1012825"/>
            <a:chOff x="0" y="0"/>
            <a:chExt cx="5760" cy="638"/>
          </a:xfrm>
        </p:grpSpPr>
        <p:pic>
          <p:nvPicPr>
            <p:cNvPr id="57375" name="Picture 88" descr="Layout_neu120208_breit_schmal Kopi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7376" name="Rectangle 89"/>
            <p:cNvSpPr>
              <a:spLocks noChangeArrowheads="1"/>
            </p:cNvSpPr>
            <p:nvPr/>
          </p:nvSpPr>
          <p:spPr bwMode="auto">
            <a:xfrm>
              <a:off x="1506" y="292"/>
              <a:ext cx="2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de-DE" altLang="de-DE" sz="1800">
                  <a:solidFill>
                    <a:srgbClr val="01B3A2"/>
                  </a:solidFill>
                </a:rPr>
                <a:t>Prinzipien und Symmetrien in der Physik</a:t>
              </a:r>
            </a:p>
          </p:txBody>
        </p:sp>
      </p:grpSp>
      <p:sp>
        <p:nvSpPr>
          <p:cNvPr id="57354" name="Rectangle 40"/>
          <p:cNvSpPr>
            <a:spLocks noChangeArrowheads="1"/>
          </p:cNvSpPr>
          <p:nvPr/>
        </p:nvSpPr>
        <p:spPr bwMode="auto">
          <a:xfrm>
            <a:off x="2316163" y="3529014"/>
            <a:ext cx="32385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de-DE" altLang="de-DE" sz="1800">
              <a:solidFill>
                <a:schemeClr val="tx2"/>
              </a:solidFill>
            </a:endParaRPr>
          </a:p>
        </p:txBody>
      </p:sp>
      <p:grpSp>
        <p:nvGrpSpPr>
          <p:cNvPr id="57355" name="Gruppieren 14"/>
          <p:cNvGrpSpPr>
            <a:grpSpLocks/>
          </p:cNvGrpSpPr>
          <p:nvPr/>
        </p:nvGrpSpPr>
        <p:grpSpPr bwMode="auto">
          <a:xfrm>
            <a:off x="3776663" y="3248026"/>
            <a:ext cx="360362" cy="366713"/>
            <a:chOff x="2235179" y="2881052"/>
            <a:chExt cx="360362" cy="366712"/>
          </a:xfrm>
        </p:grpSpPr>
        <p:sp>
          <p:nvSpPr>
            <p:cNvPr id="57373" name="Oval 4"/>
            <p:cNvSpPr>
              <a:spLocks noChangeArrowheads="1"/>
            </p:cNvSpPr>
            <p:nvPr/>
          </p:nvSpPr>
          <p:spPr bwMode="auto">
            <a:xfrm rot="-2686582">
              <a:off x="2248694" y="2922452"/>
              <a:ext cx="287338" cy="287338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800"/>
            </a:p>
          </p:txBody>
        </p:sp>
        <p:sp>
          <p:nvSpPr>
            <p:cNvPr id="57374" name="Text Box 22"/>
            <p:cNvSpPr txBox="1">
              <a:spLocks noChangeArrowheads="1"/>
            </p:cNvSpPr>
            <p:nvPr/>
          </p:nvSpPr>
          <p:spPr bwMode="auto">
            <a:xfrm>
              <a:off x="2235179" y="2881052"/>
              <a:ext cx="3603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1800"/>
                <a:t>+</a:t>
              </a:r>
            </a:p>
          </p:txBody>
        </p:sp>
      </p:grpSp>
      <p:grpSp>
        <p:nvGrpSpPr>
          <p:cNvPr id="57356" name="Gruppieren 17"/>
          <p:cNvGrpSpPr>
            <a:grpSpLocks/>
          </p:cNvGrpSpPr>
          <p:nvPr/>
        </p:nvGrpSpPr>
        <p:grpSpPr bwMode="auto">
          <a:xfrm>
            <a:off x="2544763" y="2398713"/>
            <a:ext cx="6162564" cy="2628900"/>
            <a:chOff x="1020128" y="2398962"/>
            <a:chExt cx="6163366" cy="2628526"/>
          </a:xfrm>
        </p:grpSpPr>
        <p:grpSp>
          <p:nvGrpSpPr>
            <p:cNvPr id="57368" name="Gruppieren 15"/>
            <p:cNvGrpSpPr>
              <a:grpSpLocks/>
            </p:cNvGrpSpPr>
            <p:nvPr/>
          </p:nvGrpSpPr>
          <p:grpSpPr bwMode="auto">
            <a:xfrm>
              <a:off x="1020128" y="2722438"/>
              <a:ext cx="5878535" cy="2305050"/>
              <a:chOff x="1020128" y="2722438"/>
              <a:chExt cx="5878535" cy="2305050"/>
            </a:xfrm>
          </p:grpSpPr>
          <p:cxnSp>
            <p:nvCxnSpPr>
              <p:cNvPr id="5" name="Gerade Verbindung mit Pfeil 4"/>
              <p:cNvCxnSpPr/>
              <p:nvPr/>
            </p:nvCxnSpPr>
            <p:spPr>
              <a:xfrm flipV="1">
                <a:off x="1583763" y="2722766"/>
                <a:ext cx="44456" cy="2304722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Gerade Verbindung mit Pfeil 6"/>
              <p:cNvCxnSpPr/>
              <p:nvPr/>
            </p:nvCxnSpPr>
            <p:spPr>
              <a:xfrm>
                <a:off x="1020128" y="4681462"/>
                <a:ext cx="5879277" cy="0"/>
              </a:xfrm>
              <a:prstGeom prst="straightConnector1">
                <a:avLst/>
              </a:prstGeom>
              <a:ln w="28575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feld 16"/>
            <p:cNvSpPr txBox="1"/>
            <p:nvPr/>
          </p:nvSpPr>
          <p:spPr>
            <a:xfrm>
              <a:off x="6899405" y="4597336"/>
              <a:ext cx="284089" cy="36927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dirty="0">
                  <a:solidFill>
                    <a:schemeClr val="accent1">
                      <a:lumMod val="50000"/>
                    </a:schemeClr>
                  </a:solidFill>
                </a:rPr>
                <a:t>x</a:t>
              </a:r>
            </a:p>
          </p:txBody>
        </p:sp>
        <p:sp>
          <p:nvSpPr>
            <p:cNvPr id="108" name="Textfeld 107"/>
            <p:cNvSpPr txBox="1"/>
            <p:nvPr/>
          </p:nvSpPr>
          <p:spPr>
            <a:xfrm>
              <a:off x="1348783" y="2398962"/>
              <a:ext cx="300077" cy="36983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de-DE" dirty="0">
                  <a:solidFill>
                    <a:schemeClr val="accent1">
                      <a:lumMod val="50000"/>
                    </a:schemeClr>
                  </a:solidFill>
                </a:rPr>
                <a:t>y</a:t>
              </a:r>
            </a:p>
          </p:txBody>
        </p:sp>
      </p:grpSp>
      <p:cxnSp>
        <p:nvCxnSpPr>
          <p:cNvPr id="3" name="Gerade Verbindung mit Pfeil 2"/>
          <p:cNvCxnSpPr/>
          <p:nvPr/>
        </p:nvCxnSpPr>
        <p:spPr>
          <a:xfrm flipV="1">
            <a:off x="4079875" y="3429001"/>
            <a:ext cx="806450" cy="3175"/>
          </a:xfrm>
          <a:prstGeom prst="straightConnector1">
            <a:avLst/>
          </a:prstGeom>
          <a:ln w="69850" cmpd="dbl">
            <a:solidFill>
              <a:schemeClr val="accent5">
                <a:lumMod val="25000"/>
              </a:schemeClr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58" name="Textfeld 5"/>
          <p:cNvSpPr txBox="1">
            <a:spLocks noChangeArrowheads="1"/>
          </p:cNvSpPr>
          <p:nvPr/>
        </p:nvSpPr>
        <p:spPr bwMode="auto">
          <a:xfrm>
            <a:off x="7712076" y="3556000"/>
            <a:ext cx="18526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600" dirty="0" smtClean="0"/>
              <a:t>Coulomb-</a:t>
            </a:r>
            <a:r>
              <a:rPr lang="de-DE" altLang="de-DE" sz="1600" dirty="0" err="1" smtClean="0"/>
              <a:t>Function</a:t>
            </a:r>
            <a:endParaRPr lang="de-DE" altLang="de-DE" sz="1600" dirty="0"/>
          </a:p>
        </p:txBody>
      </p:sp>
      <p:grpSp>
        <p:nvGrpSpPr>
          <p:cNvPr id="57359" name="Gruppieren 102"/>
          <p:cNvGrpSpPr>
            <a:grpSpLocks/>
          </p:cNvGrpSpPr>
          <p:nvPr/>
        </p:nvGrpSpPr>
        <p:grpSpPr bwMode="auto">
          <a:xfrm>
            <a:off x="3790950" y="4467226"/>
            <a:ext cx="374650" cy="366713"/>
            <a:chOff x="2248694" y="2852625"/>
            <a:chExt cx="375274" cy="366712"/>
          </a:xfrm>
        </p:grpSpPr>
        <p:sp>
          <p:nvSpPr>
            <p:cNvPr id="57366" name="Oval 4"/>
            <p:cNvSpPr>
              <a:spLocks noChangeArrowheads="1"/>
            </p:cNvSpPr>
            <p:nvPr/>
          </p:nvSpPr>
          <p:spPr bwMode="auto">
            <a:xfrm rot="-2686582">
              <a:off x="2248694" y="2922452"/>
              <a:ext cx="287338" cy="287338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800"/>
            </a:p>
          </p:txBody>
        </p:sp>
        <p:sp>
          <p:nvSpPr>
            <p:cNvPr id="57367" name="Text Box 22"/>
            <p:cNvSpPr txBox="1">
              <a:spLocks noChangeArrowheads="1"/>
            </p:cNvSpPr>
            <p:nvPr/>
          </p:nvSpPr>
          <p:spPr bwMode="auto">
            <a:xfrm>
              <a:off x="2263606" y="2852625"/>
              <a:ext cx="3603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1800"/>
                <a:t>-</a:t>
              </a:r>
            </a:p>
          </p:txBody>
        </p:sp>
      </p:grpSp>
      <p:sp>
        <p:nvSpPr>
          <p:cNvPr id="57360" name="Textfeld 7"/>
          <p:cNvSpPr txBox="1">
            <a:spLocks noChangeArrowheads="1"/>
          </p:cNvSpPr>
          <p:nvPr/>
        </p:nvSpPr>
        <p:spPr bwMode="auto">
          <a:xfrm>
            <a:off x="4946651" y="3230563"/>
            <a:ext cx="31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i="1"/>
              <a:t>v</a:t>
            </a:r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3927475" y="3576638"/>
            <a:ext cx="0" cy="6477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62" name="Textfeld 7"/>
          <p:cNvSpPr txBox="1">
            <a:spLocks noChangeArrowheads="1"/>
          </p:cNvSpPr>
          <p:nvPr/>
        </p:nvSpPr>
        <p:spPr bwMode="auto">
          <a:xfrm>
            <a:off x="3498850" y="3683000"/>
            <a:ext cx="3254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i="1"/>
              <a:t>F</a:t>
            </a:r>
          </a:p>
        </p:txBody>
      </p:sp>
      <p:sp>
        <p:nvSpPr>
          <p:cNvPr id="2" name="Textfeld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720707" y="2890238"/>
            <a:ext cx="1405136" cy="521681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de-DE">
                <a:noFill/>
              </a:rPr>
              <a:t> </a:t>
            </a:r>
          </a:p>
        </p:txBody>
      </p:sp>
      <p:sp>
        <p:nvSpPr>
          <p:cNvPr id="57364" name="Textfeld 33"/>
          <p:cNvSpPr txBox="1">
            <a:spLocks noChangeArrowheads="1"/>
          </p:cNvSpPr>
          <p:nvPr/>
        </p:nvSpPr>
        <p:spPr bwMode="auto">
          <a:xfrm>
            <a:off x="3387726" y="3233739"/>
            <a:ext cx="398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i="1"/>
              <a:t>q</a:t>
            </a:r>
            <a:r>
              <a:rPr lang="de-DE" altLang="de-DE" sz="1800" i="1" baseline="-25000"/>
              <a:t>1</a:t>
            </a:r>
          </a:p>
        </p:txBody>
      </p:sp>
      <p:sp>
        <p:nvSpPr>
          <p:cNvPr id="57365" name="Textfeld 34"/>
          <p:cNvSpPr txBox="1">
            <a:spLocks noChangeArrowheads="1"/>
          </p:cNvSpPr>
          <p:nvPr/>
        </p:nvSpPr>
        <p:spPr bwMode="auto">
          <a:xfrm>
            <a:off x="4094163" y="4478338"/>
            <a:ext cx="3984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i="1"/>
              <a:t>q</a:t>
            </a:r>
            <a:r>
              <a:rPr lang="de-DE" altLang="de-DE" sz="1800" i="1" baseline="-25000"/>
              <a:t>2</a:t>
            </a: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4079876" y="981076"/>
            <a:ext cx="432117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de-DE" sz="1800" dirty="0" err="1" smtClean="0">
                <a:solidFill>
                  <a:schemeClr val="tx2"/>
                </a:solidFill>
              </a:rPr>
              <a:t>What</a:t>
            </a:r>
            <a:r>
              <a:rPr lang="de-DE" altLang="de-DE" sz="1800" dirty="0" smtClean="0">
                <a:solidFill>
                  <a:schemeClr val="tx2"/>
                </a:solidFill>
              </a:rPr>
              <a:t> </a:t>
            </a:r>
            <a:r>
              <a:rPr lang="de-DE" altLang="de-DE" sz="1800" dirty="0" err="1" smtClean="0">
                <a:solidFill>
                  <a:schemeClr val="tx2"/>
                </a:solidFill>
              </a:rPr>
              <a:t>is</a:t>
            </a:r>
            <a:r>
              <a:rPr lang="de-DE" altLang="de-DE" sz="1800" dirty="0" smtClean="0">
                <a:solidFill>
                  <a:schemeClr val="tx2"/>
                </a:solidFill>
              </a:rPr>
              <a:t> </a:t>
            </a:r>
            <a:r>
              <a:rPr lang="de-DE" altLang="de-DE" sz="1800" dirty="0" err="1" smtClean="0">
                <a:solidFill>
                  <a:schemeClr val="tx2"/>
                </a:solidFill>
              </a:rPr>
              <a:t>magnetism</a:t>
            </a:r>
            <a:r>
              <a:rPr lang="de-DE" altLang="de-DE" sz="1800" dirty="0" smtClean="0">
                <a:solidFill>
                  <a:schemeClr val="tx2"/>
                </a:solidFill>
              </a:rPr>
              <a:t> </a:t>
            </a:r>
            <a:r>
              <a:rPr lang="de-DE" altLang="de-DE" sz="1800" dirty="0" err="1" smtClean="0">
                <a:solidFill>
                  <a:schemeClr val="tx2"/>
                </a:solidFill>
              </a:rPr>
              <a:t>physically</a:t>
            </a:r>
            <a:r>
              <a:rPr lang="de-DE" altLang="de-DE" sz="1800" dirty="0" smtClean="0">
                <a:solidFill>
                  <a:schemeClr val="tx2"/>
                </a:solidFill>
              </a:rPr>
              <a:t>?</a:t>
            </a:r>
            <a:endParaRPr lang="de-DE" altLang="de-DE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34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3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E0CDCC0-7FEE-4C2E-9C1F-28632C833769}" type="slidenum">
              <a:rPr lang="de-DE" altLang="de-DE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1400"/>
          </a:p>
        </p:txBody>
      </p:sp>
      <p:pic>
        <p:nvPicPr>
          <p:cNvPr id="58371" name="Picture 34" descr="Layout_neu120208_schmal_unten-txt Kop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181726"/>
            <a:ext cx="91440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Text Box 35"/>
          <p:cNvSpPr txBox="1">
            <a:spLocks noChangeArrowheads="1"/>
          </p:cNvSpPr>
          <p:nvPr/>
        </p:nvSpPr>
        <p:spPr bwMode="auto">
          <a:xfrm>
            <a:off x="9551988" y="6650038"/>
            <a:ext cx="5965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4DF01043-227D-46B8-8E37-C2C520C802EB}" type="slidenum">
              <a:rPr lang="de-DE" altLang="de-DE" sz="1600" b="1">
                <a:solidFill>
                  <a:srgbClr val="009999"/>
                </a:solidFill>
              </a:rPr>
              <a:pPr eaLnBrk="1" hangingPunct="1">
                <a:buFontTx/>
                <a:buNone/>
              </a:pPr>
              <a:t>4</a:t>
            </a:fld>
            <a:endParaRPr lang="de-DE" altLang="de-DE" sz="1600" b="1">
              <a:solidFill>
                <a:srgbClr val="009999"/>
              </a:solidFill>
            </a:endParaRPr>
          </a:p>
        </p:txBody>
      </p:sp>
      <p:sp>
        <p:nvSpPr>
          <p:cNvPr id="183332" name="Rectangle 36"/>
          <p:cNvSpPr>
            <a:spLocks noChangeArrowheads="1"/>
          </p:cNvSpPr>
          <p:nvPr/>
        </p:nvSpPr>
        <p:spPr bwMode="auto">
          <a:xfrm>
            <a:off x="9753600" y="5589588"/>
            <a:ext cx="914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tx2"/>
                </a:solidFill>
              </a:rPr>
              <a:t>‘</a:t>
            </a:r>
          </a:p>
        </p:txBody>
      </p:sp>
      <p:sp>
        <p:nvSpPr>
          <p:cNvPr id="58374" name="Text Box 80"/>
          <p:cNvSpPr txBox="1">
            <a:spLocks noChangeArrowheads="1"/>
          </p:cNvSpPr>
          <p:nvPr/>
        </p:nvSpPr>
        <p:spPr bwMode="auto">
          <a:xfrm>
            <a:off x="4318000" y="1146176"/>
            <a:ext cx="3060700" cy="24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de-DE" altLang="de-DE" sz="1600" dirty="0" smtClean="0"/>
              <a:t>Source </a:t>
            </a:r>
            <a:r>
              <a:rPr lang="de-DE" altLang="de-DE" sz="1600" dirty="0" err="1" smtClean="0"/>
              <a:t>charge</a:t>
            </a:r>
            <a:r>
              <a:rPr lang="de-DE" altLang="de-DE" sz="1600" dirty="0" smtClean="0"/>
              <a:t> </a:t>
            </a:r>
            <a:r>
              <a:rPr lang="de-DE" altLang="de-DE" sz="1600" dirty="0" err="1" smtClean="0"/>
              <a:t>is</a:t>
            </a:r>
            <a:r>
              <a:rPr lang="de-DE" altLang="de-DE" sz="1600" dirty="0" smtClean="0"/>
              <a:t> in </a:t>
            </a:r>
            <a:r>
              <a:rPr lang="de-DE" altLang="de-DE" sz="1600" dirty="0" err="1" smtClean="0"/>
              <a:t>motion</a:t>
            </a:r>
            <a:endParaRPr lang="de-DE" altLang="de-DE" sz="1600" dirty="0"/>
          </a:p>
        </p:txBody>
      </p:sp>
      <p:grpSp>
        <p:nvGrpSpPr>
          <p:cNvPr id="58375" name="Group 87"/>
          <p:cNvGrpSpPr>
            <a:grpSpLocks/>
          </p:cNvGrpSpPr>
          <p:nvPr/>
        </p:nvGrpSpPr>
        <p:grpSpPr bwMode="auto">
          <a:xfrm>
            <a:off x="1524000" y="1"/>
            <a:ext cx="9144000" cy="1012825"/>
            <a:chOff x="0" y="0"/>
            <a:chExt cx="5760" cy="638"/>
          </a:xfrm>
        </p:grpSpPr>
        <p:pic>
          <p:nvPicPr>
            <p:cNvPr id="58422" name="Picture 88" descr="Layout_neu120208_breit_schmal Kopi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8423" name="Rectangle 89"/>
            <p:cNvSpPr>
              <a:spLocks noChangeArrowheads="1"/>
            </p:cNvSpPr>
            <p:nvPr/>
          </p:nvSpPr>
          <p:spPr bwMode="auto">
            <a:xfrm>
              <a:off x="1506" y="292"/>
              <a:ext cx="2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de-DE" altLang="de-DE" sz="1800">
                  <a:solidFill>
                    <a:srgbClr val="01B3A2"/>
                  </a:solidFill>
                </a:rPr>
                <a:t>Prinzipien und Symmetrien in der Physik</a:t>
              </a:r>
            </a:p>
          </p:txBody>
        </p:sp>
      </p:grpSp>
      <p:sp>
        <p:nvSpPr>
          <p:cNvPr id="71688" name="Rectangle 40"/>
          <p:cNvSpPr>
            <a:spLocks noChangeArrowheads="1"/>
          </p:cNvSpPr>
          <p:nvPr/>
        </p:nvSpPr>
        <p:spPr bwMode="auto">
          <a:xfrm>
            <a:off x="2316163" y="3529014"/>
            <a:ext cx="32385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de-DE" altLang="de-DE" sz="1800">
              <a:solidFill>
                <a:schemeClr val="tx2"/>
              </a:solidFill>
            </a:endParaRPr>
          </a:p>
        </p:txBody>
      </p:sp>
      <p:grpSp>
        <p:nvGrpSpPr>
          <p:cNvPr id="58377" name="Gruppieren 14"/>
          <p:cNvGrpSpPr>
            <a:grpSpLocks/>
          </p:cNvGrpSpPr>
          <p:nvPr/>
        </p:nvGrpSpPr>
        <p:grpSpPr bwMode="auto">
          <a:xfrm>
            <a:off x="3465513" y="1787526"/>
            <a:ext cx="360362" cy="366713"/>
            <a:chOff x="2235179" y="2882764"/>
            <a:chExt cx="360362" cy="366712"/>
          </a:xfrm>
        </p:grpSpPr>
        <p:sp>
          <p:nvSpPr>
            <p:cNvPr id="58420" name="Oval 4"/>
            <p:cNvSpPr>
              <a:spLocks noChangeArrowheads="1"/>
            </p:cNvSpPr>
            <p:nvPr/>
          </p:nvSpPr>
          <p:spPr bwMode="auto">
            <a:xfrm rot="-2686582">
              <a:off x="2248694" y="2922452"/>
              <a:ext cx="287338" cy="287338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800"/>
            </a:p>
          </p:txBody>
        </p:sp>
        <p:sp>
          <p:nvSpPr>
            <p:cNvPr id="58421" name="Text Box 22"/>
            <p:cNvSpPr txBox="1">
              <a:spLocks noChangeArrowheads="1"/>
            </p:cNvSpPr>
            <p:nvPr/>
          </p:nvSpPr>
          <p:spPr bwMode="auto">
            <a:xfrm>
              <a:off x="2235179" y="2882764"/>
              <a:ext cx="3603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1800"/>
                <a:t>+</a:t>
              </a:r>
            </a:p>
          </p:txBody>
        </p:sp>
      </p:grpSp>
      <p:cxnSp>
        <p:nvCxnSpPr>
          <p:cNvPr id="5" name="Gerade Verbindung mit Pfeil 4"/>
          <p:cNvCxnSpPr/>
          <p:nvPr/>
        </p:nvCxnSpPr>
        <p:spPr bwMode="auto">
          <a:xfrm flipV="1">
            <a:off x="2803525" y="1423988"/>
            <a:ext cx="33338" cy="21383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 bwMode="auto">
          <a:xfrm>
            <a:off x="2239963" y="3178175"/>
            <a:ext cx="587851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 bwMode="auto">
          <a:xfrm>
            <a:off x="8118475" y="3086100"/>
            <a:ext cx="28405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x</a:t>
            </a:r>
          </a:p>
        </p:txBody>
      </p:sp>
      <p:sp>
        <p:nvSpPr>
          <p:cNvPr id="108" name="Textfeld 107"/>
          <p:cNvSpPr txBox="1"/>
          <p:nvPr/>
        </p:nvSpPr>
        <p:spPr bwMode="auto">
          <a:xfrm>
            <a:off x="2509838" y="1354138"/>
            <a:ext cx="28886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y</a:t>
            </a:r>
          </a:p>
        </p:txBody>
      </p:sp>
      <p:sp>
        <p:nvSpPr>
          <p:cNvPr id="58382" name="Oval 4"/>
          <p:cNvSpPr>
            <a:spLocks noChangeArrowheads="1"/>
          </p:cNvSpPr>
          <p:nvPr/>
        </p:nvSpPr>
        <p:spPr bwMode="auto">
          <a:xfrm rot="-2686582">
            <a:off x="3476625" y="3027364"/>
            <a:ext cx="287338" cy="287337"/>
          </a:xfrm>
          <a:prstGeom prst="ellipse">
            <a:avLst/>
          </a:prstGeom>
          <a:solidFill>
            <a:srgbClr val="FF99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/>
          </a:p>
        </p:txBody>
      </p:sp>
      <p:sp>
        <p:nvSpPr>
          <p:cNvPr id="58383" name="Textfeld 7"/>
          <p:cNvSpPr txBox="1">
            <a:spLocks noChangeArrowheads="1"/>
          </p:cNvSpPr>
          <p:nvPr/>
        </p:nvSpPr>
        <p:spPr bwMode="auto">
          <a:xfrm>
            <a:off x="4502151" y="2828925"/>
            <a:ext cx="31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i="1"/>
              <a:t>v</a:t>
            </a:r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3621088" y="2116138"/>
            <a:ext cx="0" cy="6477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85" name="Textfeld 7"/>
          <p:cNvSpPr txBox="1">
            <a:spLocks noChangeArrowheads="1"/>
          </p:cNvSpPr>
          <p:nvPr/>
        </p:nvSpPr>
        <p:spPr bwMode="auto">
          <a:xfrm>
            <a:off x="3194050" y="2217739"/>
            <a:ext cx="325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i="1"/>
              <a:t>F</a:t>
            </a:r>
          </a:p>
        </p:txBody>
      </p:sp>
      <p:cxnSp>
        <p:nvCxnSpPr>
          <p:cNvPr id="37" name="Gerade Verbindung mit Pfeil 36"/>
          <p:cNvCxnSpPr/>
          <p:nvPr/>
        </p:nvCxnSpPr>
        <p:spPr>
          <a:xfrm flipV="1">
            <a:off x="3744913" y="3178176"/>
            <a:ext cx="806450" cy="3175"/>
          </a:xfrm>
          <a:prstGeom prst="straightConnector1">
            <a:avLst/>
          </a:prstGeom>
          <a:ln w="69850" cmpd="dbl">
            <a:solidFill>
              <a:schemeClr val="accent5">
                <a:lumMod val="25000"/>
              </a:schemeClr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387" name="Textfeld 7"/>
          <p:cNvSpPr txBox="1">
            <a:spLocks noChangeArrowheads="1"/>
          </p:cNvSpPr>
          <p:nvPr/>
        </p:nvSpPr>
        <p:spPr bwMode="auto">
          <a:xfrm>
            <a:off x="1795464" y="1452563"/>
            <a:ext cx="331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B0F0"/>
                </a:solidFill>
              </a:rPr>
              <a:t>S</a:t>
            </a:r>
          </a:p>
        </p:txBody>
      </p:sp>
      <p:grpSp>
        <p:nvGrpSpPr>
          <p:cNvPr id="71700" name="Gruppieren 14"/>
          <p:cNvGrpSpPr>
            <a:grpSpLocks/>
          </p:cNvGrpSpPr>
          <p:nvPr/>
        </p:nvGrpSpPr>
        <p:grpSpPr bwMode="auto">
          <a:xfrm>
            <a:off x="3465513" y="4173538"/>
            <a:ext cx="360362" cy="366712"/>
            <a:chOff x="2235179" y="2882764"/>
            <a:chExt cx="360362" cy="366712"/>
          </a:xfrm>
        </p:grpSpPr>
        <p:sp>
          <p:nvSpPr>
            <p:cNvPr id="58418" name="Oval 4"/>
            <p:cNvSpPr>
              <a:spLocks noChangeArrowheads="1"/>
            </p:cNvSpPr>
            <p:nvPr/>
          </p:nvSpPr>
          <p:spPr bwMode="auto">
            <a:xfrm rot="-2686582">
              <a:off x="2248694" y="2922452"/>
              <a:ext cx="287338" cy="287338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800"/>
            </a:p>
          </p:txBody>
        </p:sp>
        <p:sp>
          <p:nvSpPr>
            <p:cNvPr id="58419" name="Text Box 22"/>
            <p:cNvSpPr txBox="1">
              <a:spLocks noChangeArrowheads="1"/>
            </p:cNvSpPr>
            <p:nvPr/>
          </p:nvSpPr>
          <p:spPr bwMode="auto">
            <a:xfrm>
              <a:off x="2235179" y="2882764"/>
              <a:ext cx="3603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1800"/>
                <a:t>+</a:t>
              </a:r>
            </a:p>
          </p:txBody>
        </p:sp>
      </p:grpSp>
      <p:cxnSp>
        <p:nvCxnSpPr>
          <p:cNvPr id="45" name="Gerade Verbindung mit Pfeil 44"/>
          <p:cNvCxnSpPr/>
          <p:nvPr/>
        </p:nvCxnSpPr>
        <p:spPr bwMode="auto">
          <a:xfrm flipV="1">
            <a:off x="2803525" y="3810001"/>
            <a:ext cx="33338" cy="21367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 bwMode="auto">
          <a:xfrm>
            <a:off x="2239963" y="5564188"/>
            <a:ext cx="587851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 bwMode="auto">
          <a:xfrm>
            <a:off x="8118475" y="5470525"/>
            <a:ext cx="28405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x</a:t>
            </a:r>
          </a:p>
        </p:txBody>
      </p:sp>
      <p:sp>
        <p:nvSpPr>
          <p:cNvPr id="48" name="Textfeld 47"/>
          <p:cNvSpPr txBox="1"/>
          <p:nvPr/>
        </p:nvSpPr>
        <p:spPr bwMode="auto">
          <a:xfrm>
            <a:off x="2509838" y="3690938"/>
            <a:ext cx="28886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y</a:t>
            </a:r>
          </a:p>
        </p:txBody>
      </p:sp>
      <p:grpSp>
        <p:nvGrpSpPr>
          <p:cNvPr id="71705" name="Gruppieren 102"/>
          <p:cNvGrpSpPr>
            <a:grpSpLocks/>
          </p:cNvGrpSpPr>
          <p:nvPr/>
        </p:nvGrpSpPr>
        <p:grpSpPr bwMode="auto">
          <a:xfrm>
            <a:off x="3432176" y="5349876"/>
            <a:ext cx="360363" cy="366713"/>
            <a:chOff x="2204886" y="2859620"/>
            <a:chExt cx="360362" cy="366712"/>
          </a:xfrm>
        </p:grpSpPr>
        <p:sp>
          <p:nvSpPr>
            <p:cNvPr id="58416" name="Oval 4"/>
            <p:cNvSpPr>
              <a:spLocks noChangeArrowheads="1"/>
            </p:cNvSpPr>
            <p:nvPr/>
          </p:nvSpPr>
          <p:spPr bwMode="auto">
            <a:xfrm rot="-2686582">
              <a:off x="2248694" y="2922452"/>
              <a:ext cx="287338" cy="287338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800"/>
            </a:p>
          </p:txBody>
        </p:sp>
        <p:sp>
          <p:nvSpPr>
            <p:cNvPr id="58417" name="Text Box 22"/>
            <p:cNvSpPr txBox="1">
              <a:spLocks noChangeArrowheads="1"/>
            </p:cNvSpPr>
            <p:nvPr/>
          </p:nvSpPr>
          <p:spPr bwMode="auto">
            <a:xfrm>
              <a:off x="2204886" y="2859620"/>
              <a:ext cx="3603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1800"/>
                <a:t> -</a:t>
              </a:r>
            </a:p>
          </p:txBody>
        </p:sp>
      </p:grpSp>
      <p:sp>
        <p:nvSpPr>
          <p:cNvPr id="71706" name="Textfeld 7"/>
          <p:cNvSpPr txBox="1">
            <a:spLocks noChangeArrowheads="1"/>
          </p:cNvSpPr>
          <p:nvPr/>
        </p:nvSpPr>
        <p:spPr bwMode="auto">
          <a:xfrm>
            <a:off x="2428876" y="4437063"/>
            <a:ext cx="396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i="1"/>
              <a:t>-v</a:t>
            </a:r>
          </a:p>
        </p:txBody>
      </p:sp>
      <p:cxnSp>
        <p:nvCxnSpPr>
          <p:cNvPr id="54" name="Gerade Verbindung mit Pfeil 53"/>
          <p:cNvCxnSpPr/>
          <p:nvPr/>
        </p:nvCxnSpPr>
        <p:spPr>
          <a:xfrm>
            <a:off x="3627438" y="4502150"/>
            <a:ext cx="0" cy="6477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08" name="Textfeld 7"/>
          <p:cNvSpPr txBox="1">
            <a:spLocks noChangeArrowheads="1"/>
          </p:cNvSpPr>
          <p:nvPr/>
        </p:nvSpPr>
        <p:spPr bwMode="auto">
          <a:xfrm>
            <a:off x="3194051" y="4602164"/>
            <a:ext cx="377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i="1"/>
              <a:t>F‘</a:t>
            </a:r>
          </a:p>
        </p:txBody>
      </p:sp>
      <p:cxnSp>
        <p:nvCxnSpPr>
          <p:cNvPr id="56" name="Gerade Verbindung mit Pfeil 55"/>
          <p:cNvCxnSpPr/>
          <p:nvPr/>
        </p:nvCxnSpPr>
        <p:spPr>
          <a:xfrm flipH="1">
            <a:off x="2717800" y="4378326"/>
            <a:ext cx="725488" cy="3175"/>
          </a:xfrm>
          <a:prstGeom prst="straightConnector1">
            <a:avLst/>
          </a:prstGeom>
          <a:ln w="69850" cmpd="dbl">
            <a:solidFill>
              <a:schemeClr val="accent5">
                <a:lumMod val="25000"/>
              </a:schemeClr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401876" y="3893121"/>
            <a:ext cx="1405136" cy="401585"/>
          </a:xfrm>
          <a:prstGeom prst="rect">
            <a:avLst/>
          </a:prstGeom>
          <a:blipFill rotWithShape="0">
            <a:blip r:embed="rId4"/>
            <a:stretch>
              <a:fillRect l="-5628" t="-10606" b="-15152"/>
            </a:stretch>
          </a:blipFill>
        </p:spPr>
        <p:txBody>
          <a:bodyPr/>
          <a:lstStyle/>
          <a:p>
            <a:pPr>
              <a:defRPr/>
            </a:pPr>
            <a:r>
              <a:rPr lang="de-DE">
                <a:noFill/>
              </a:rPr>
              <a:t> </a:t>
            </a:r>
          </a:p>
        </p:txBody>
      </p:sp>
      <p:sp>
        <p:nvSpPr>
          <p:cNvPr id="71711" name="Textfeld 57"/>
          <p:cNvSpPr txBox="1">
            <a:spLocks noChangeArrowheads="1"/>
          </p:cNvSpPr>
          <p:nvPr/>
        </p:nvSpPr>
        <p:spPr bwMode="auto">
          <a:xfrm>
            <a:off x="1795464" y="3838576"/>
            <a:ext cx="503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B0F0"/>
                </a:solidFill>
              </a:rPr>
              <a:t>S‘</a:t>
            </a:r>
          </a:p>
        </p:txBody>
      </p:sp>
      <p:cxnSp>
        <p:nvCxnSpPr>
          <p:cNvPr id="59" name="Gerade Verbindung mit Pfeil 58"/>
          <p:cNvCxnSpPr/>
          <p:nvPr/>
        </p:nvCxnSpPr>
        <p:spPr>
          <a:xfrm flipV="1">
            <a:off x="3016250" y="3887789"/>
            <a:ext cx="806450" cy="3175"/>
          </a:xfrm>
          <a:prstGeom prst="straightConnector1">
            <a:avLst/>
          </a:prstGeom>
          <a:ln w="69850" cmpd="dbl">
            <a:solidFill>
              <a:srgbClr val="00B0F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 flipV="1">
            <a:off x="7673975" y="5411789"/>
            <a:ext cx="806450" cy="3175"/>
          </a:xfrm>
          <a:prstGeom prst="straightConnector1">
            <a:avLst/>
          </a:prstGeom>
          <a:ln w="69850" cmpd="dbl">
            <a:solidFill>
              <a:srgbClr val="00B0F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14" name="Grafik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2409825"/>
            <a:ext cx="1570038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ihandform 2"/>
          <p:cNvSpPr/>
          <p:nvPr/>
        </p:nvSpPr>
        <p:spPr>
          <a:xfrm>
            <a:off x="6481763" y="2243139"/>
            <a:ext cx="692150" cy="1817687"/>
          </a:xfrm>
          <a:custGeom>
            <a:avLst/>
            <a:gdLst>
              <a:gd name="connsiteX0" fmla="*/ 691863 w 691863"/>
              <a:gd name="connsiteY0" fmla="*/ 1817225 h 1817225"/>
              <a:gd name="connsiteX1" fmla="*/ 20532 w 691863"/>
              <a:gd name="connsiteY1" fmla="*/ 879676 h 1817225"/>
              <a:gd name="connsiteX2" fmla="*/ 159428 w 691863"/>
              <a:gd name="connsiteY2" fmla="*/ 0 h 1817225"/>
              <a:gd name="connsiteX3" fmla="*/ 159428 w 691863"/>
              <a:gd name="connsiteY3" fmla="*/ 0 h 181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863" h="1817225">
                <a:moveTo>
                  <a:pt x="691863" y="1817225"/>
                </a:moveTo>
                <a:cubicBezTo>
                  <a:pt x="400567" y="1499886"/>
                  <a:pt x="109271" y="1182547"/>
                  <a:pt x="20532" y="879676"/>
                </a:cubicBezTo>
                <a:cubicBezTo>
                  <a:pt x="-68207" y="576805"/>
                  <a:pt x="159428" y="0"/>
                  <a:pt x="159428" y="0"/>
                </a:cubicBezTo>
                <a:lnTo>
                  <a:pt x="159428" y="0"/>
                </a:ln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1716" name="Textfeld 1"/>
          <p:cNvSpPr txBox="1">
            <a:spLocks noChangeArrowheads="1"/>
          </p:cNvSpPr>
          <p:nvPr/>
        </p:nvSpPr>
        <p:spPr bwMode="auto">
          <a:xfrm>
            <a:off x="5467350" y="3136901"/>
            <a:ext cx="1487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FF0000"/>
                </a:solidFill>
              </a:rPr>
              <a:t>Lorentz-</a:t>
            </a:r>
            <a:br>
              <a:rPr lang="de-DE" altLang="de-DE" sz="1400" b="1">
                <a:solidFill>
                  <a:srgbClr val="FF0000"/>
                </a:solidFill>
              </a:rPr>
            </a:br>
            <a:r>
              <a:rPr lang="de-DE" altLang="de-DE" sz="1400" b="1">
                <a:solidFill>
                  <a:srgbClr val="FF0000"/>
                </a:solidFill>
              </a:rPr>
              <a:t>Transformation</a:t>
            </a:r>
          </a:p>
        </p:txBody>
      </p:sp>
      <p:sp>
        <p:nvSpPr>
          <p:cNvPr id="71717" name="Textfeld 7"/>
          <p:cNvSpPr txBox="1">
            <a:spLocks noChangeArrowheads="1"/>
          </p:cNvSpPr>
          <p:nvPr/>
        </p:nvSpPr>
        <p:spPr bwMode="auto">
          <a:xfrm>
            <a:off x="3775075" y="3675063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i="1">
                <a:solidFill>
                  <a:srgbClr val="00B0F0"/>
                </a:solidFill>
              </a:rPr>
              <a:t>v</a:t>
            </a:r>
          </a:p>
        </p:txBody>
      </p:sp>
      <p:sp>
        <p:nvSpPr>
          <p:cNvPr id="71718" name="Textfeld 7"/>
          <p:cNvSpPr txBox="1">
            <a:spLocks noChangeArrowheads="1"/>
          </p:cNvSpPr>
          <p:nvPr/>
        </p:nvSpPr>
        <p:spPr bwMode="auto">
          <a:xfrm>
            <a:off x="8472489" y="5181600"/>
            <a:ext cx="3127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i="1">
                <a:solidFill>
                  <a:srgbClr val="00B0F0"/>
                </a:solidFill>
              </a:rPr>
              <a:t>v</a:t>
            </a:r>
          </a:p>
        </p:txBody>
      </p:sp>
      <p:sp>
        <p:nvSpPr>
          <p:cNvPr id="58" name="Textfeld 5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831209" y="1910226"/>
            <a:ext cx="1847655" cy="521681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de-DE">
                <a:noFill/>
              </a:rPr>
              <a:t> </a:t>
            </a:r>
          </a:p>
        </p:txBody>
      </p:sp>
      <p:sp>
        <p:nvSpPr>
          <p:cNvPr id="58408" name="Text Box 22"/>
          <p:cNvSpPr txBox="1">
            <a:spLocks noChangeArrowheads="1"/>
          </p:cNvSpPr>
          <p:nvPr/>
        </p:nvSpPr>
        <p:spPr bwMode="auto">
          <a:xfrm>
            <a:off x="3432176" y="2959101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/>
              <a:t> -</a:t>
            </a:r>
          </a:p>
        </p:txBody>
      </p:sp>
      <p:sp>
        <p:nvSpPr>
          <p:cNvPr id="71721" name="Textfeld 5"/>
          <p:cNvSpPr txBox="1">
            <a:spLocks noChangeArrowheads="1"/>
          </p:cNvSpPr>
          <p:nvPr/>
        </p:nvSpPr>
        <p:spPr bwMode="auto">
          <a:xfrm>
            <a:off x="7291388" y="4418014"/>
            <a:ext cx="1852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dirty="0" smtClean="0"/>
              <a:t>Coulomb-</a:t>
            </a:r>
            <a:r>
              <a:rPr lang="de-DE" altLang="de-DE" sz="1400" dirty="0" err="1" smtClean="0"/>
              <a:t>Function</a:t>
            </a:r>
            <a:endParaRPr lang="de-DE" altLang="de-DE" sz="1400" dirty="0"/>
          </a:p>
        </p:txBody>
      </p:sp>
      <p:sp>
        <p:nvSpPr>
          <p:cNvPr id="50" name="Text Box 80"/>
          <p:cNvSpPr txBox="1">
            <a:spLocks noChangeArrowheads="1"/>
          </p:cNvSpPr>
          <p:nvPr/>
        </p:nvSpPr>
        <p:spPr bwMode="auto">
          <a:xfrm>
            <a:off x="2836863" y="5892800"/>
            <a:ext cx="6191250" cy="24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de-DE" altLang="de-DE" sz="1600" i="1" dirty="0" smtClean="0"/>
              <a:t>The </a:t>
            </a:r>
            <a:r>
              <a:rPr lang="de-DE" altLang="de-DE" sz="1600" i="1" dirty="0" err="1" smtClean="0"/>
              <a:t>motion</a:t>
            </a:r>
            <a:r>
              <a:rPr lang="de-DE" altLang="de-DE" sz="1600" i="1" dirty="0" smtClean="0"/>
              <a:t> </a:t>
            </a:r>
            <a:r>
              <a:rPr lang="de-DE" altLang="de-DE" sz="1600" i="1" dirty="0" err="1" smtClean="0"/>
              <a:t>with</a:t>
            </a:r>
            <a:r>
              <a:rPr lang="de-DE" altLang="de-DE" sz="1600" i="1" dirty="0" smtClean="0"/>
              <a:t> v </a:t>
            </a:r>
            <a:r>
              <a:rPr lang="de-DE" altLang="de-DE" sz="1600" i="1" dirty="0" err="1" smtClean="0"/>
              <a:t>does</a:t>
            </a:r>
            <a:r>
              <a:rPr lang="de-DE" altLang="de-DE" sz="1600" i="1" dirty="0" smtClean="0"/>
              <a:t> not </a:t>
            </a:r>
            <a:r>
              <a:rPr lang="de-DE" altLang="de-DE" sz="1600" i="1" dirty="0" err="1" smtClean="0"/>
              <a:t>change</a:t>
            </a:r>
            <a:r>
              <a:rPr lang="de-DE" altLang="de-DE" sz="1600" i="1" dirty="0" smtClean="0"/>
              <a:t> </a:t>
            </a:r>
            <a:r>
              <a:rPr lang="de-DE" altLang="de-DE" sz="1600" i="1" dirty="0" err="1" smtClean="0"/>
              <a:t>the</a:t>
            </a:r>
            <a:r>
              <a:rPr lang="de-DE" altLang="de-DE" sz="1600" i="1" dirty="0" smtClean="0"/>
              <a:t> </a:t>
            </a:r>
            <a:r>
              <a:rPr lang="de-DE" altLang="de-DE" sz="1600" i="1" dirty="0" err="1" smtClean="0"/>
              <a:t>force</a:t>
            </a:r>
            <a:r>
              <a:rPr lang="de-DE" altLang="de-DE" sz="1600" i="1" dirty="0" smtClean="0"/>
              <a:t> F‘</a:t>
            </a:r>
            <a:endParaRPr lang="de-DE" altLang="de-DE" sz="1600" i="1" dirty="0"/>
          </a:p>
        </p:txBody>
      </p:sp>
      <p:sp>
        <p:nvSpPr>
          <p:cNvPr id="51" name="Textfeld 5"/>
          <p:cNvSpPr txBox="1">
            <a:spLocks noChangeArrowheads="1"/>
          </p:cNvSpPr>
          <p:nvPr/>
        </p:nvSpPr>
        <p:spPr bwMode="auto">
          <a:xfrm>
            <a:off x="7223126" y="2574926"/>
            <a:ext cx="13382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 smtClean="0"/>
              <a:t>Lorentz-</a:t>
            </a:r>
            <a:r>
              <a:rPr lang="de-DE" altLang="de-DE" sz="1200" dirty="0" err="1" smtClean="0"/>
              <a:t>Factor</a:t>
            </a:r>
            <a:endParaRPr lang="de-DE" altLang="de-DE" sz="1200" dirty="0"/>
          </a:p>
        </p:txBody>
      </p:sp>
      <p:sp>
        <p:nvSpPr>
          <p:cNvPr id="58412" name="Textfeld 51"/>
          <p:cNvSpPr txBox="1">
            <a:spLocks noChangeArrowheads="1"/>
          </p:cNvSpPr>
          <p:nvPr/>
        </p:nvSpPr>
        <p:spPr bwMode="auto">
          <a:xfrm>
            <a:off x="3736976" y="1765300"/>
            <a:ext cx="396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i="1"/>
              <a:t>q</a:t>
            </a:r>
            <a:r>
              <a:rPr lang="de-DE" altLang="de-DE" sz="1800" i="1" baseline="-25000"/>
              <a:t>1</a:t>
            </a:r>
          </a:p>
        </p:txBody>
      </p:sp>
      <p:sp>
        <p:nvSpPr>
          <p:cNvPr id="71725" name="Textfeld 52"/>
          <p:cNvSpPr txBox="1">
            <a:spLocks noChangeArrowheads="1"/>
          </p:cNvSpPr>
          <p:nvPr/>
        </p:nvSpPr>
        <p:spPr bwMode="auto">
          <a:xfrm>
            <a:off x="3736976" y="4151313"/>
            <a:ext cx="396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i="1"/>
              <a:t>q</a:t>
            </a:r>
            <a:r>
              <a:rPr lang="de-DE" altLang="de-DE" sz="1800" i="1" baseline="-25000"/>
              <a:t>1</a:t>
            </a:r>
          </a:p>
        </p:txBody>
      </p:sp>
      <p:sp>
        <p:nvSpPr>
          <p:cNvPr id="58414" name="Textfeld 54"/>
          <p:cNvSpPr txBox="1">
            <a:spLocks noChangeArrowheads="1"/>
          </p:cNvSpPr>
          <p:nvPr/>
        </p:nvSpPr>
        <p:spPr bwMode="auto">
          <a:xfrm>
            <a:off x="3122613" y="2973388"/>
            <a:ext cx="3984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i="1"/>
              <a:t>q</a:t>
            </a:r>
            <a:r>
              <a:rPr lang="de-DE" altLang="de-DE" sz="1800" i="1" baseline="-25000"/>
              <a:t>2</a:t>
            </a:r>
          </a:p>
        </p:txBody>
      </p:sp>
      <p:sp>
        <p:nvSpPr>
          <p:cNvPr id="71727" name="Textfeld 59"/>
          <p:cNvSpPr txBox="1">
            <a:spLocks noChangeArrowheads="1"/>
          </p:cNvSpPr>
          <p:nvPr/>
        </p:nvSpPr>
        <p:spPr bwMode="auto">
          <a:xfrm>
            <a:off x="3746501" y="5354639"/>
            <a:ext cx="398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i="1"/>
              <a:t>q</a:t>
            </a:r>
            <a:r>
              <a:rPr lang="de-DE" altLang="de-DE" sz="1800" i="1" baseline="-250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50140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1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1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1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1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1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1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32" grpId="0" autoUpdateAnimBg="0"/>
      <p:bldP spid="71688" grpId="0"/>
      <p:bldP spid="17" grpId="0"/>
      <p:bldP spid="47" grpId="0"/>
      <p:bldP spid="48" grpId="0"/>
      <p:bldP spid="71706" grpId="0"/>
      <p:bldP spid="71708" grpId="0"/>
      <p:bldP spid="71711" grpId="0"/>
      <p:bldP spid="71716" grpId="0"/>
      <p:bldP spid="71717" grpId="0"/>
      <p:bldP spid="71718" grpId="0"/>
      <p:bldP spid="71721" grpId="0"/>
      <p:bldP spid="50" grpId="0"/>
      <p:bldP spid="51" grpId="0"/>
      <p:bldP spid="71725" grpId="0"/>
      <p:bldP spid="717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919449-9B08-4199-A139-3872982324A4}" type="slidenum">
              <a:rPr lang="de-DE" altLang="de-DE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1400"/>
          </a:p>
        </p:txBody>
      </p:sp>
      <p:pic>
        <p:nvPicPr>
          <p:cNvPr id="59395" name="Picture 34" descr="Layout_neu120208_schmal_unten-txt Kop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181726"/>
            <a:ext cx="91440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6" name="Text Box 35"/>
          <p:cNvSpPr txBox="1">
            <a:spLocks noChangeArrowheads="1"/>
          </p:cNvSpPr>
          <p:nvPr/>
        </p:nvSpPr>
        <p:spPr bwMode="auto">
          <a:xfrm>
            <a:off x="9551988" y="6650038"/>
            <a:ext cx="5965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CF2482F6-14AE-4FB6-996B-C2DBC496BFF5}" type="slidenum">
              <a:rPr lang="de-DE" altLang="de-DE" sz="1600" b="1">
                <a:solidFill>
                  <a:srgbClr val="009999"/>
                </a:solidFill>
              </a:rPr>
              <a:pPr eaLnBrk="1" hangingPunct="1">
                <a:buFontTx/>
                <a:buNone/>
              </a:pPr>
              <a:t>5</a:t>
            </a:fld>
            <a:endParaRPr lang="de-DE" altLang="de-DE" sz="1600" b="1">
              <a:solidFill>
                <a:srgbClr val="009999"/>
              </a:solidFill>
            </a:endParaRPr>
          </a:p>
        </p:txBody>
      </p:sp>
      <p:sp>
        <p:nvSpPr>
          <p:cNvPr id="183332" name="Rectangle 36"/>
          <p:cNvSpPr>
            <a:spLocks noChangeArrowheads="1"/>
          </p:cNvSpPr>
          <p:nvPr/>
        </p:nvSpPr>
        <p:spPr bwMode="auto">
          <a:xfrm>
            <a:off x="9753600" y="5589588"/>
            <a:ext cx="914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tx2"/>
                </a:solidFill>
              </a:rPr>
              <a:t>‘</a:t>
            </a:r>
          </a:p>
        </p:txBody>
      </p:sp>
      <p:grpSp>
        <p:nvGrpSpPr>
          <p:cNvPr id="59398" name="Group 87"/>
          <p:cNvGrpSpPr>
            <a:grpSpLocks/>
          </p:cNvGrpSpPr>
          <p:nvPr/>
        </p:nvGrpSpPr>
        <p:grpSpPr bwMode="auto">
          <a:xfrm>
            <a:off x="1524000" y="1"/>
            <a:ext cx="9144000" cy="1012825"/>
            <a:chOff x="0" y="0"/>
            <a:chExt cx="5760" cy="638"/>
          </a:xfrm>
        </p:grpSpPr>
        <p:pic>
          <p:nvPicPr>
            <p:cNvPr id="59454" name="Picture 88" descr="Layout_neu120208_breit_schmal Kopi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455" name="Rectangle 89"/>
            <p:cNvSpPr>
              <a:spLocks noChangeArrowheads="1"/>
            </p:cNvSpPr>
            <p:nvPr/>
          </p:nvSpPr>
          <p:spPr bwMode="auto">
            <a:xfrm>
              <a:off x="1506" y="292"/>
              <a:ext cx="2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de-DE" altLang="de-DE" sz="1800">
                  <a:solidFill>
                    <a:srgbClr val="01B3A2"/>
                  </a:solidFill>
                </a:rPr>
                <a:t>Prinzipien und Symmetrien in der Physik</a:t>
              </a:r>
            </a:p>
          </p:txBody>
        </p:sp>
      </p:grpSp>
      <p:sp>
        <p:nvSpPr>
          <p:cNvPr id="59399" name="Rectangle 40"/>
          <p:cNvSpPr>
            <a:spLocks noChangeArrowheads="1"/>
          </p:cNvSpPr>
          <p:nvPr/>
        </p:nvSpPr>
        <p:spPr bwMode="auto">
          <a:xfrm>
            <a:off x="2316163" y="3529014"/>
            <a:ext cx="32385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de-DE" altLang="de-DE" sz="1800">
              <a:solidFill>
                <a:schemeClr val="tx2"/>
              </a:solidFill>
            </a:endParaRPr>
          </a:p>
        </p:txBody>
      </p:sp>
      <p:grpSp>
        <p:nvGrpSpPr>
          <p:cNvPr id="59400" name="Gruppieren 14"/>
          <p:cNvGrpSpPr>
            <a:grpSpLocks/>
          </p:cNvGrpSpPr>
          <p:nvPr/>
        </p:nvGrpSpPr>
        <p:grpSpPr bwMode="auto">
          <a:xfrm>
            <a:off x="3465513" y="1787526"/>
            <a:ext cx="360362" cy="366713"/>
            <a:chOff x="2235179" y="2882764"/>
            <a:chExt cx="360362" cy="366712"/>
          </a:xfrm>
        </p:grpSpPr>
        <p:sp>
          <p:nvSpPr>
            <p:cNvPr id="59452" name="Oval 4"/>
            <p:cNvSpPr>
              <a:spLocks noChangeArrowheads="1"/>
            </p:cNvSpPr>
            <p:nvPr/>
          </p:nvSpPr>
          <p:spPr bwMode="auto">
            <a:xfrm rot="-2686582">
              <a:off x="2248694" y="2922452"/>
              <a:ext cx="287338" cy="287338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800"/>
            </a:p>
          </p:txBody>
        </p:sp>
        <p:sp>
          <p:nvSpPr>
            <p:cNvPr id="59453" name="Text Box 22"/>
            <p:cNvSpPr txBox="1">
              <a:spLocks noChangeArrowheads="1"/>
            </p:cNvSpPr>
            <p:nvPr/>
          </p:nvSpPr>
          <p:spPr bwMode="auto">
            <a:xfrm>
              <a:off x="2235179" y="2882764"/>
              <a:ext cx="3603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1800"/>
                <a:t>+</a:t>
              </a:r>
            </a:p>
          </p:txBody>
        </p:sp>
      </p:grpSp>
      <p:cxnSp>
        <p:nvCxnSpPr>
          <p:cNvPr id="5" name="Gerade Verbindung mit Pfeil 4"/>
          <p:cNvCxnSpPr/>
          <p:nvPr/>
        </p:nvCxnSpPr>
        <p:spPr bwMode="auto">
          <a:xfrm flipV="1">
            <a:off x="2803525" y="1423988"/>
            <a:ext cx="33338" cy="21383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 bwMode="auto">
          <a:xfrm>
            <a:off x="2239963" y="3178175"/>
            <a:ext cx="587851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 bwMode="auto">
          <a:xfrm>
            <a:off x="8118475" y="3086100"/>
            <a:ext cx="28405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x</a:t>
            </a:r>
          </a:p>
        </p:txBody>
      </p:sp>
      <p:sp>
        <p:nvSpPr>
          <p:cNvPr id="108" name="Textfeld 107"/>
          <p:cNvSpPr txBox="1"/>
          <p:nvPr/>
        </p:nvSpPr>
        <p:spPr bwMode="auto">
          <a:xfrm>
            <a:off x="2503488" y="1325563"/>
            <a:ext cx="28886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y</a:t>
            </a:r>
          </a:p>
        </p:txBody>
      </p:sp>
      <p:grpSp>
        <p:nvGrpSpPr>
          <p:cNvPr id="59405" name="Gruppieren 102"/>
          <p:cNvGrpSpPr>
            <a:grpSpLocks/>
          </p:cNvGrpSpPr>
          <p:nvPr/>
        </p:nvGrpSpPr>
        <p:grpSpPr bwMode="auto">
          <a:xfrm>
            <a:off x="3462338" y="2986088"/>
            <a:ext cx="360362" cy="366712"/>
            <a:chOff x="2235179" y="2881052"/>
            <a:chExt cx="360362" cy="366712"/>
          </a:xfrm>
        </p:grpSpPr>
        <p:sp>
          <p:nvSpPr>
            <p:cNvPr id="59450" name="Oval 4"/>
            <p:cNvSpPr>
              <a:spLocks noChangeArrowheads="1"/>
            </p:cNvSpPr>
            <p:nvPr/>
          </p:nvSpPr>
          <p:spPr bwMode="auto">
            <a:xfrm rot="-2686582">
              <a:off x="2248694" y="2922452"/>
              <a:ext cx="287338" cy="287338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800"/>
            </a:p>
          </p:txBody>
        </p:sp>
        <p:sp>
          <p:nvSpPr>
            <p:cNvPr id="59451" name="Text Box 22"/>
            <p:cNvSpPr txBox="1">
              <a:spLocks noChangeArrowheads="1"/>
            </p:cNvSpPr>
            <p:nvPr/>
          </p:nvSpPr>
          <p:spPr bwMode="auto">
            <a:xfrm>
              <a:off x="2235179" y="2881052"/>
              <a:ext cx="3603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de-DE" altLang="de-DE" sz="1800"/>
            </a:p>
          </p:txBody>
        </p:sp>
      </p:grpSp>
      <p:sp>
        <p:nvSpPr>
          <p:cNvPr id="59406" name="Textfeld 7"/>
          <p:cNvSpPr txBox="1">
            <a:spLocks noChangeArrowheads="1"/>
          </p:cNvSpPr>
          <p:nvPr/>
        </p:nvSpPr>
        <p:spPr bwMode="auto">
          <a:xfrm>
            <a:off x="4502151" y="2881313"/>
            <a:ext cx="31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i="1"/>
              <a:t>v</a:t>
            </a:r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3621088" y="2136775"/>
            <a:ext cx="0" cy="6477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08" name="Textfeld 7"/>
          <p:cNvSpPr txBox="1">
            <a:spLocks noChangeArrowheads="1"/>
          </p:cNvSpPr>
          <p:nvPr/>
        </p:nvSpPr>
        <p:spPr bwMode="auto">
          <a:xfrm>
            <a:off x="3194050" y="2217739"/>
            <a:ext cx="325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i="1"/>
              <a:t>F</a:t>
            </a:r>
          </a:p>
        </p:txBody>
      </p:sp>
      <p:cxnSp>
        <p:nvCxnSpPr>
          <p:cNvPr id="37" name="Gerade Verbindung mit Pfeil 36"/>
          <p:cNvCxnSpPr/>
          <p:nvPr/>
        </p:nvCxnSpPr>
        <p:spPr>
          <a:xfrm flipV="1">
            <a:off x="3744914" y="3167064"/>
            <a:ext cx="757237" cy="14287"/>
          </a:xfrm>
          <a:prstGeom prst="straightConnector1">
            <a:avLst/>
          </a:prstGeom>
          <a:ln w="69850" cmpd="dbl">
            <a:solidFill>
              <a:schemeClr val="accent5">
                <a:lumMod val="25000"/>
              </a:schemeClr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10" name="Textfeld 7"/>
          <p:cNvSpPr txBox="1">
            <a:spLocks noChangeArrowheads="1"/>
          </p:cNvSpPr>
          <p:nvPr/>
        </p:nvSpPr>
        <p:spPr bwMode="auto">
          <a:xfrm>
            <a:off x="1795464" y="1452563"/>
            <a:ext cx="331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B0F0"/>
                </a:solidFill>
              </a:rPr>
              <a:t>S</a:t>
            </a:r>
          </a:p>
        </p:txBody>
      </p:sp>
      <p:grpSp>
        <p:nvGrpSpPr>
          <p:cNvPr id="72724" name="Gruppieren 14"/>
          <p:cNvGrpSpPr>
            <a:grpSpLocks/>
          </p:cNvGrpSpPr>
          <p:nvPr/>
        </p:nvGrpSpPr>
        <p:grpSpPr bwMode="auto">
          <a:xfrm>
            <a:off x="3465513" y="4173538"/>
            <a:ext cx="360362" cy="366712"/>
            <a:chOff x="2235179" y="2882764"/>
            <a:chExt cx="360362" cy="366712"/>
          </a:xfrm>
        </p:grpSpPr>
        <p:sp>
          <p:nvSpPr>
            <p:cNvPr id="59448" name="Oval 4"/>
            <p:cNvSpPr>
              <a:spLocks noChangeArrowheads="1"/>
            </p:cNvSpPr>
            <p:nvPr/>
          </p:nvSpPr>
          <p:spPr bwMode="auto">
            <a:xfrm rot="-2686582">
              <a:off x="2248694" y="2922452"/>
              <a:ext cx="287338" cy="287338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800"/>
            </a:p>
          </p:txBody>
        </p:sp>
        <p:sp>
          <p:nvSpPr>
            <p:cNvPr id="59449" name="Text Box 22"/>
            <p:cNvSpPr txBox="1">
              <a:spLocks noChangeArrowheads="1"/>
            </p:cNvSpPr>
            <p:nvPr/>
          </p:nvSpPr>
          <p:spPr bwMode="auto">
            <a:xfrm>
              <a:off x="2235179" y="2882764"/>
              <a:ext cx="3603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1800"/>
                <a:t>+</a:t>
              </a:r>
            </a:p>
          </p:txBody>
        </p:sp>
      </p:grpSp>
      <p:cxnSp>
        <p:nvCxnSpPr>
          <p:cNvPr id="45" name="Gerade Verbindung mit Pfeil 44"/>
          <p:cNvCxnSpPr/>
          <p:nvPr/>
        </p:nvCxnSpPr>
        <p:spPr bwMode="auto">
          <a:xfrm flipV="1">
            <a:off x="2803525" y="3810001"/>
            <a:ext cx="33338" cy="213677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/>
          <p:nvPr/>
        </p:nvCxnSpPr>
        <p:spPr bwMode="auto">
          <a:xfrm>
            <a:off x="2239963" y="5564188"/>
            <a:ext cx="587851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 bwMode="auto">
          <a:xfrm>
            <a:off x="8118475" y="5470525"/>
            <a:ext cx="28405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x</a:t>
            </a:r>
          </a:p>
        </p:txBody>
      </p:sp>
      <p:sp>
        <p:nvSpPr>
          <p:cNvPr id="48" name="Textfeld 47"/>
          <p:cNvSpPr txBox="1"/>
          <p:nvPr/>
        </p:nvSpPr>
        <p:spPr bwMode="auto">
          <a:xfrm>
            <a:off x="2522538" y="3729038"/>
            <a:ext cx="28886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y</a:t>
            </a:r>
          </a:p>
        </p:txBody>
      </p:sp>
      <p:grpSp>
        <p:nvGrpSpPr>
          <p:cNvPr id="72729" name="Gruppieren 102"/>
          <p:cNvGrpSpPr>
            <a:grpSpLocks/>
          </p:cNvGrpSpPr>
          <p:nvPr/>
        </p:nvGrpSpPr>
        <p:grpSpPr bwMode="auto">
          <a:xfrm>
            <a:off x="3462338" y="5372101"/>
            <a:ext cx="360362" cy="366713"/>
            <a:chOff x="2235179" y="2881052"/>
            <a:chExt cx="360362" cy="366712"/>
          </a:xfrm>
        </p:grpSpPr>
        <p:sp>
          <p:nvSpPr>
            <p:cNvPr id="59446" name="Oval 4"/>
            <p:cNvSpPr>
              <a:spLocks noChangeArrowheads="1"/>
            </p:cNvSpPr>
            <p:nvPr/>
          </p:nvSpPr>
          <p:spPr bwMode="auto">
            <a:xfrm rot="-2686582">
              <a:off x="2248694" y="2922452"/>
              <a:ext cx="287338" cy="287338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800"/>
            </a:p>
          </p:txBody>
        </p:sp>
        <p:sp>
          <p:nvSpPr>
            <p:cNvPr id="59447" name="Text Box 22"/>
            <p:cNvSpPr txBox="1">
              <a:spLocks noChangeArrowheads="1"/>
            </p:cNvSpPr>
            <p:nvPr/>
          </p:nvSpPr>
          <p:spPr bwMode="auto">
            <a:xfrm>
              <a:off x="2235179" y="2881052"/>
              <a:ext cx="3603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de-DE" altLang="de-DE" sz="1800"/>
            </a:p>
          </p:txBody>
        </p:sp>
      </p:grpSp>
      <p:sp>
        <p:nvSpPr>
          <p:cNvPr id="72730" name="Textfeld 7"/>
          <p:cNvSpPr txBox="1">
            <a:spLocks noChangeArrowheads="1"/>
          </p:cNvSpPr>
          <p:nvPr/>
        </p:nvSpPr>
        <p:spPr bwMode="auto">
          <a:xfrm>
            <a:off x="2428876" y="4437063"/>
            <a:ext cx="396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i="1"/>
              <a:t>-v</a:t>
            </a:r>
          </a:p>
        </p:txBody>
      </p:sp>
      <p:cxnSp>
        <p:nvCxnSpPr>
          <p:cNvPr id="54" name="Gerade Verbindung mit Pfeil 53"/>
          <p:cNvCxnSpPr/>
          <p:nvPr/>
        </p:nvCxnSpPr>
        <p:spPr>
          <a:xfrm>
            <a:off x="3621088" y="4522788"/>
            <a:ext cx="0" cy="6477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732" name="Textfeld 7"/>
          <p:cNvSpPr txBox="1">
            <a:spLocks noChangeArrowheads="1"/>
          </p:cNvSpPr>
          <p:nvPr/>
        </p:nvSpPr>
        <p:spPr bwMode="auto">
          <a:xfrm>
            <a:off x="3194051" y="4602164"/>
            <a:ext cx="377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i="1"/>
              <a:t>F‘</a:t>
            </a:r>
          </a:p>
        </p:txBody>
      </p:sp>
      <p:cxnSp>
        <p:nvCxnSpPr>
          <p:cNvPr id="56" name="Gerade Verbindung mit Pfeil 55"/>
          <p:cNvCxnSpPr/>
          <p:nvPr/>
        </p:nvCxnSpPr>
        <p:spPr>
          <a:xfrm flipV="1">
            <a:off x="3768726" y="4352925"/>
            <a:ext cx="542925" cy="12700"/>
          </a:xfrm>
          <a:prstGeom prst="straightConnector1">
            <a:avLst/>
          </a:prstGeom>
          <a:ln w="69850" cmpd="dbl">
            <a:solidFill>
              <a:schemeClr val="accent5">
                <a:lumMod val="25000"/>
              </a:schemeClr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401876" y="3893121"/>
            <a:ext cx="1405136" cy="401585"/>
          </a:xfrm>
          <a:prstGeom prst="rect">
            <a:avLst/>
          </a:prstGeom>
          <a:blipFill rotWithShape="0">
            <a:blip r:embed="rId4"/>
            <a:stretch>
              <a:fillRect l="-5628" t="-10606" b="-15152"/>
            </a:stretch>
          </a:blipFill>
        </p:spPr>
        <p:txBody>
          <a:bodyPr/>
          <a:lstStyle/>
          <a:p>
            <a:pPr>
              <a:defRPr/>
            </a:pPr>
            <a:r>
              <a:rPr lang="de-DE">
                <a:noFill/>
              </a:rPr>
              <a:t> </a:t>
            </a:r>
          </a:p>
        </p:txBody>
      </p:sp>
      <p:sp>
        <p:nvSpPr>
          <p:cNvPr id="72735" name="Textfeld 57"/>
          <p:cNvSpPr txBox="1">
            <a:spLocks noChangeArrowheads="1"/>
          </p:cNvSpPr>
          <p:nvPr/>
        </p:nvSpPr>
        <p:spPr bwMode="auto">
          <a:xfrm>
            <a:off x="1795464" y="3838576"/>
            <a:ext cx="503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B0F0"/>
                </a:solidFill>
              </a:rPr>
              <a:t>S‘</a:t>
            </a:r>
          </a:p>
        </p:txBody>
      </p:sp>
      <p:cxnSp>
        <p:nvCxnSpPr>
          <p:cNvPr id="59" name="Gerade Verbindung mit Pfeil 58"/>
          <p:cNvCxnSpPr/>
          <p:nvPr/>
        </p:nvCxnSpPr>
        <p:spPr>
          <a:xfrm flipV="1">
            <a:off x="3016250" y="3887789"/>
            <a:ext cx="806450" cy="3175"/>
          </a:xfrm>
          <a:prstGeom prst="straightConnector1">
            <a:avLst/>
          </a:prstGeom>
          <a:ln w="69850" cmpd="dbl">
            <a:solidFill>
              <a:srgbClr val="00B0F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 Verbindung mit Pfeil 60"/>
          <p:cNvCxnSpPr/>
          <p:nvPr/>
        </p:nvCxnSpPr>
        <p:spPr>
          <a:xfrm flipV="1">
            <a:off x="7673975" y="5411789"/>
            <a:ext cx="806450" cy="3175"/>
          </a:xfrm>
          <a:prstGeom prst="straightConnector1">
            <a:avLst/>
          </a:prstGeom>
          <a:ln w="69850" cmpd="dbl">
            <a:solidFill>
              <a:srgbClr val="00B0F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738" name="Grafik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776" y="2643189"/>
            <a:ext cx="100012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ihandform 2"/>
          <p:cNvSpPr/>
          <p:nvPr/>
        </p:nvSpPr>
        <p:spPr>
          <a:xfrm>
            <a:off x="6481763" y="2243139"/>
            <a:ext cx="692150" cy="1817687"/>
          </a:xfrm>
          <a:custGeom>
            <a:avLst/>
            <a:gdLst>
              <a:gd name="connsiteX0" fmla="*/ 691863 w 691863"/>
              <a:gd name="connsiteY0" fmla="*/ 1817225 h 1817225"/>
              <a:gd name="connsiteX1" fmla="*/ 20532 w 691863"/>
              <a:gd name="connsiteY1" fmla="*/ 879676 h 1817225"/>
              <a:gd name="connsiteX2" fmla="*/ 159428 w 691863"/>
              <a:gd name="connsiteY2" fmla="*/ 0 h 1817225"/>
              <a:gd name="connsiteX3" fmla="*/ 159428 w 691863"/>
              <a:gd name="connsiteY3" fmla="*/ 0 h 181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863" h="1817225">
                <a:moveTo>
                  <a:pt x="691863" y="1817225"/>
                </a:moveTo>
                <a:cubicBezTo>
                  <a:pt x="400567" y="1499886"/>
                  <a:pt x="109271" y="1182547"/>
                  <a:pt x="20532" y="879676"/>
                </a:cubicBezTo>
                <a:cubicBezTo>
                  <a:pt x="-68207" y="576805"/>
                  <a:pt x="159428" y="0"/>
                  <a:pt x="159428" y="0"/>
                </a:cubicBezTo>
                <a:lnTo>
                  <a:pt x="159428" y="0"/>
                </a:lnTo>
              </a:path>
            </a:pathLst>
          </a:custGeom>
          <a:noFill/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62" name="Gerade Verbindung mit Pfeil 61"/>
          <p:cNvCxnSpPr/>
          <p:nvPr/>
        </p:nvCxnSpPr>
        <p:spPr>
          <a:xfrm>
            <a:off x="3754438" y="1974850"/>
            <a:ext cx="1046162" cy="0"/>
          </a:xfrm>
          <a:prstGeom prst="straightConnector1">
            <a:avLst/>
          </a:prstGeom>
          <a:ln w="69850" cmpd="dbl">
            <a:solidFill>
              <a:schemeClr val="accent5">
                <a:lumMod val="25000"/>
              </a:schemeClr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28" name="Textfeld 7"/>
          <p:cNvSpPr txBox="1">
            <a:spLocks noChangeArrowheads="1"/>
          </p:cNvSpPr>
          <p:nvPr/>
        </p:nvSpPr>
        <p:spPr bwMode="auto">
          <a:xfrm>
            <a:off x="4852989" y="17399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i="1"/>
              <a:t>u</a:t>
            </a:r>
          </a:p>
        </p:txBody>
      </p:sp>
      <p:sp>
        <p:nvSpPr>
          <p:cNvPr id="72742" name="Textfeld 7"/>
          <p:cNvSpPr txBox="1">
            <a:spLocks noChangeArrowheads="1"/>
          </p:cNvSpPr>
          <p:nvPr/>
        </p:nvSpPr>
        <p:spPr bwMode="auto">
          <a:xfrm>
            <a:off x="3775075" y="3675063"/>
            <a:ext cx="31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i="1">
                <a:solidFill>
                  <a:srgbClr val="00B0F0"/>
                </a:solidFill>
              </a:rPr>
              <a:t>v</a:t>
            </a:r>
          </a:p>
        </p:txBody>
      </p:sp>
      <p:sp>
        <p:nvSpPr>
          <p:cNvPr id="72743" name="Textfeld 7"/>
          <p:cNvSpPr txBox="1">
            <a:spLocks noChangeArrowheads="1"/>
          </p:cNvSpPr>
          <p:nvPr/>
        </p:nvSpPr>
        <p:spPr bwMode="auto">
          <a:xfrm>
            <a:off x="8448676" y="5172075"/>
            <a:ext cx="31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i="1">
                <a:solidFill>
                  <a:srgbClr val="00B0F0"/>
                </a:solidFill>
              </a:rPr>
              <a:t>v</a:t>
            </a:r>
          </a:p>
        </p:txBody>
      </p:sp>
      <p:sp>
        <p:nvSpPr>
          <p:cNvPr id="72744" name="Textfeld 7"/>
          <p:cNvSpPr txBox="1">
            <a:spLocks noChangeArrowheads="1"/>
          </p:cNvSpPr>
          <p:nvPr/>
        </p:nvSpPr>
        <p:spPr bwMode="auto">
          <a:xfrm>
            <a:off x="4284664" y="4114800"/>
            <a:ext cx="3841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i="1"/>
              <a:t>u‘</a:t>
            </a:r>
          </a:p>
        </p:txBody>
      </p:sp>
      <p:sp>
        <p:nvSpPr>
          <p:cNvPr id="79" name="Textfeld 7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26409" y="1895298"/>
            <a:ext cx="2216451" cy="531236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de-DE">
                <a:noFill/>
              </a:rPr>
              <a:t> </a:t>
            </a:r>
          </a:p>
        </p:txBody>
      </p:sp>
      <p:sp>
        <p:nvSpPr>
          <p:cNvPr id="72746" name="Textfeld 79"/>
          <p:cNvSpPr txBox="1">
            <a:spLocks noChangeArrowheads="1"/>
          </p:cNvSpPr>
          <p:nvPr/>
        </p:nvSpPr>
        <p:spPr bwMode="auto">
          <a:xfrm>
            <a:off x="5348289" y="3338514"/>
            <a:ext cx="148748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b="1">
                <a:solidFill>
                  <a:srgbClr val="FF0000"/>
                </a:solidFill>
              </a:rPr>
              <a:t>Lorentz-</a:t>
            </a:r>
            <a:br>
              <a:rPr lang="de-DE" altLang="de-DE" sz="1400" b="1">
                <a:solidFill>
                  <a:srgbClr val="FF0000"/>
                </a:solidFill>
              </a:rPr>
            </a:br>
            <a:r>
              <a:rPr lang="de-DE" altLang="de-DE" sz="1400" b="1">
                <a:solidFill>
                  <a:srgbClr val="FF0000"/>
                </a:solidFill>
              </a:rPr>
              <a:t>Transformation</a:t>
            </a:r>
          </a:p>
        </p:txBody>
      </p:sp>
      <p:sp>
        <p:nvSpPr>
          <p:cNvPr id="2" name="Freihandform 71685"/>
          <p:cNvSpPr/>
          <p:nvPr/>
        </p:nvSpPr>
        <p:spPr>
          <a:xfrm>
            <a:off x="7105651" y="2379663"/>
            <a:ext cx="1095375" cy="188912"/>
          </a:xfrm>
          <a:custGeom>
            <a:avLst/>
            <a:gdLst>
              <a:gd name="connsiteX0" fmla="*/ 0 w 1095935"/>
              <a:gd name="connsiteY0" fmla="*/ 26894 h 188432"/>
              <a:gd name="connsiteX1" fmla="*/ 578223 w 1095935"/>
              <a:gd name="connsiteY1" fmla="*/ 188259 h 188432"/>
              <a:gd name="connsiteX2" fmla="*/ 1095935 w 1095935"/>
              <a:gd name="connsiteY2" fmla="*/ 0 h 188432"/>
              <a:gd name="connsiteX3" fmla="*/ 1095935 w 1095935"/>
              <a:gd name="connsiteY3" fmla="*/ 0 h 18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5935" h="188432">
                <a:moveTo>
                  <a:pt x="0" y="26894"/>
                </a:moveTo>
                <a:cubicBezTo>
                  <a:pt x="197783" y="109817"/>
                  <a:pt x="395567" y="192741"/>
                  <a:pt x="578223" y="188259"/>
                </a:cubicBezTo>
                <a:cubicBezTo>
                  <a:pt x="760879" y="183777"/>
                  <a:pt x="1095935" y="0"/>
                  <a:pt x="1095935" y="0"/>
                </a:cubicBezTo>
                <a:lnTo>
                  <a:pt x="1095935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" name="Textfeld 7169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19963" y="2602549"/>
            <a:ext cx="587510" cy="215444"/>
          </a:xfrm>
          <a:prstGeom prst="rect">
            <a:avLst/>
          </a:prstGeom>
          <a:blipFill rotWithShape="0">
            <a:blip r:embed="rId7"/>
            <a:stretch>
              <a:fillRect b="-17143"/>
            </a:stretch>
          </a:blipFill>
        </p:spPr>
        <p:txBody>
          <a:bodyPr/>
          <a:lstStyle/>
          <a:p>
            <a:pPr>
              <a:defRPr/>
            </a:pPr>
            <a:r>
              <a:rPr lang="de-DE">
                <a:noFill/>
              </a:rPr>
              <a:t> </a:t>
            </a:r>
          </a:p>
        </p:txBody>
      </p:sp>
      <p:sp>
        <p:nvSpPr>
          <p:cNvPr id="8" name="Ellipse 71693"/>
          <p:cNvSpPr/>
          <p:nvPr/>
        </p:nvSpPr>
        <p:spPr>
          <a:xfrm>
            <a:off x="8289926" y="1725613"/>
            <a:ext cx="614363" cy="86201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1" name="Textfeld 9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809856" y="2297343"/>
            <a:ext cx="587510" cy="232949"/>
          </a:xfrm>
          <a:prstGeom prst="rect">
            <a:avLst/>
          </a:prstGeom>
          <a:blipFill rotWithShape="0">
            <a:blip r:embed="rId8"/>
            <a:stretch>
              <a:fillRect b="-18421"/>
            </a:stretch>
          </a:blipFill>
        </p:spPr>
        <p:txBody>
          <a:bodyPr/>
          <a:lstStyle/>
          <a:p>
            <a:pPr>
              <a:defRPr/>
            </a:pPr>
            <a:r>
              <a:rPr lang="de-DE">
                <a:noFill/>
              </a:rPr>
              <a:t> </a:t>
            </a:r>
          </a:p>
        </p:txBody>
      </p:sp>
      <p:pic>
        <p:nvPicPr>
          <p:cNvPr id="59438" name="Grafik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826" y="2925763"/>
            <a:ext cx="371475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52" name="Text Box 22"/>
          <p:cNvSpPr txBox="1">
            <a:spLocks noChangeArrowheads="1"/>
          </p:cNvSpPr>
          <p:nvPr/>
        </p:nvSpPr>
        <p:spPr bwMode="auto">
          <a:xfrm>
            <a:off x="3432176" y="5349876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/>
              <a:t> -</a:t>
            </a:r>
          </a:p>
        </p:txBody>
      </p:sp>
      <p:sp>
        <p:nvSpPr>
          <p:cNvPr id="72753" name="Textfeld 5"/>
          <p:cNvSpPr txBox="1">
            <a:spLocks noChangeArrowheads="1"/>
          </p:cNvSpPr>
          <p:nvPr/>
        </p:nvSpPr>
        <p:spPr bwMode="auto">
          <a:xfrm>
            <a:off x="7307263" y="4343401"/>
            <a:ext cx="18526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400" dirty="0" smtClean="0"/>
              <a:t>Coulomb </a:t>
            </a:r>
            <a:r>
              <a:rPr lang="de-DE" altLang="de-DE" sz="1400" dirty="0" err="1" smtClean="0"/>
              <a:t>Function</a:t>
            </a:r>
            <a:endParaRPr lang="de-DE" altLang="de-DE" sz="1400" dirty="0"/>
          </a:p>
        </p:txBody>
      </p:sp>
      <p:sp>
        <p:nvSpPr>
          <p:cNvPr id="59441" name="Text Box 80"/>
          <p:cNvSpPr txBox="1">
            <a:spLocks noChangeArrowheads="1"/>
          </p:cNvSpPr>
          <p:nvPr/>
        </p:nvSpPr>
        <p:spPr bwMode="auto">
          <a:xfrm>
            <a:off x="4183063" y="1109663"/>
            <a:ext cx="4297362" cy="2400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de-DE" altLang="de-DE" sz="1600" dirty="0" smtClean="0"/>
              <a:t>Source </a:t>
            </a:r>
            <a:r>
              <a:rPr lang="de-DE" altLang="de-DE" sz="1600" dirty="0" err="1" smtClean="0"/>
              <a:t>charge</a:t>
            </a:r>
            <a:r>
              <a:rPr lang="de-DE" altLang="de-DE" sz="1600" dirty="0" smtClean="0"/>
              <a:t> </a:t>
            </a:r>
            <a:r>
              <a:rPr lang="de-DE" altLang="de-DE" sz="1600" dirty="0" err="1" smtClean="0"/>
              <a:t>and</a:t>
            </a:r>
            <a:r>
              <a:rPr lang="de-DE" altLang="de-DE" sz="1600" dirty="0" smtClean="0"/>
              <a:t> </a:t>
            </a:r>
            <a:r>
              <a:rPr lang="de-DE" altLang="de-DE" sz="1600" dirty="0" err="1" smtClean="0"/>
              <a:t>test</a:t>
            </a:r>
            <a:r>
              <a:rPr lang="de-DE" altLang="de-DE" sz="1600" dirty="0" smtClean="0"/>
              <a:t> </a:t>
            </a:r>
            <a:r>
              <a:rPr lang="de-DE" altLang="de-DE" sz="1600" dirty="0" err="1" smtClean="0"/>
              <a:t>charge</a:t>
            </a:r>
            <a:r>
              <a:rPr lang="de-DE" altLang="de-DE" sz="1600" dirty="0" smtClean="0"/>
              <a:t> </a:t>
            </a:r>
            <a:r>
              <a:rPr lang="de-DE" altLang="de-DE" sz="1600" dirty="0" err="1" smtClean="0"/>
              <a:t>are</a:t>
            </a:r>
            <a:r>
              <a:rPr lang="de-DE" altLang="de-DE" sz="1600" dirty="0" smtClean="0"/>
              <a:t> </a:t>
            </a:r>
            <a:r>
              <a:rPr lang="de-DE" altLang="de-DE" sz="1600" dirty="0" err="1" smtClean="0"/>
              <a:t>moving</a:t>
            </a:r>
            <a:r>
              <a:rPr lang="de-DE" altLang="de-DE" sz="1600" dirty="0" smtClean="0"/>
              <a:t> </a:t>
            </a:r>
            <a:endParaRPr lang="de-DE" altLang="de-DE" sz="1600" dirty="0"/>
          </a:p>
        </p:txBody>
      </p:sp>
      <p:sp>
        <p:nvSpPr>
          <p:cNvPr id="59442" name="Textfeld 62"/>
          <p:cNvSpPr txBox="1">
            <a:spLocks noChangeArrowheads="1"/>
          </p:cNvSpPr>
          <p:nvPr/>
        </p:nvSpPr>
        <p:spPr bwMode="auto">
          <a:xfrm>
            <a:off x="3152776" y="1758950"/>
            <a:ext cx="3968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i="1"/>
              <a:t>q</a:t>
            </a:r>
            <a:r>
              <a:rPr lang="de-DE" altLang="de-DE" sz="1800" i="1" baseline="-25000"/>
              <a:t>1</a:t>
            </a:r>
          </a:p>
        </p:txBody>
      </p:sp>
      <p:sp>
        <p:nvSpPr>
          <p:cNvPr id="72755" name="Textfeld 63"/>
          <p:cNvSpPr txBox="1">
            <a:spLocks noChangeArrowheads="1"/>
          </p:cNvSpPr>
          <p:nvPr/>
        </p:nvSpPr>
        <p:spPr bwMode="auto">
          <a:xfrm>
            <a:off x="3130551" y="4127500"/>
            <a:ext cx="398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i="1"/>
              <a:t>q</a:t>
            </a:r>
            <a:r>
              <a:rPr lang="de-DE" altLang="de-DE" sz="1800" i="1" baseline="-25000"/>
              <a:t>1</a:t>
            </a:r>
          </a:p>
        </p:txBody>
      </p:sp>
      <p:sp>
        <p:nvSpPr>
          <p:cNvPr id="59444" name="Textfeld 64"/>
          <p:cNvSpPr txBox="1">
            <a:spLocks noChangeArrowheads="1"/>
          </p:cNvSpPr>
          <p:nvPr/>
        </p:nvSpPr>
        <p:spPr bwMode="auto">
          <a:xfrm>
            <a:off x="3125789" y="2941639"/>
            <a:ext cx="396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i="1"/>
              <a:t>q</a:t>
            </a:r>
            <a:r>
              <a:rPr lang="de-DE" altLang="de-DE" sz="1800" i="1" baseline="-25000"/>
              <a:t>2</a:t>
            </a:r>
          </a:p>
        </p:txBody>
      </p:sp>
      <p:sp>
        <p:nvSpPr>
          <p:cNvPr id="72757" name="Textfeld 65"/>
          <p:cNvSpPr txBox="1">
            <a:spLocks noChangeArrowheads="1"/>
          </p:cNvSpPr>
          <p:nvPr/>
        </p:nvSpPr>
        <p:spPr bwMode="auto">
          <a:xfrm>
            <a:off x="3101976" y="5354639"/>
            <a:ext cx="398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i="1"/>
              <a:t>q</a:t>
            </a:r>
            <a:r>
              <a:rPr lang="de-DE" altLang="de-DE" sz="1800" i="1" baseline="-250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8870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2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2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2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2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2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2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2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2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2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2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2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2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32" grpId="0" autoUpdateAnimBg="0"/>
      <p:bldP spid="17" grpId="0"/>
      <p:bldP spid="47" grpId="0"/>
      <p:bldP spid="48" grpId="0"/>
      <p:bldP spid="72730" grpId="0"/>
      <p:bldP spid="72732" grpId="0"/>
      <p:bldP spid="72735" grpId="0"/>
      <p:bldP spid="72742" grpId="0"/>
      <p:bldP spid="72743" grpId="0"/>
      <p:bldP spid="72744" grpId="0"/>
      <p:bldP spid="72746" grpId="0"/>
      <p:bldP spid="8" grpId="0" animBg="1"/>
      <p:bldP spid="72752" grpId="0"/>
      <p:bldP spid="72753" grpId="0"/>
      <p:bldP spid="72755" grpId="0"/>
      <p:bldP spid="727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548CD5-74E4-405A-A5F9-C36016A7716E}" type="slidenum">
              <a:rPr lang="de-DE" altLang="de-DE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1400"/>
          </a:p>
        </p:txBody>
      </p:sp>
      <p:pic>
        <p:nvPicPr>
          <p:cNvPr id="60420" name="Picture 34" descr="Layout_neu120208_schmal_unten-txt Kop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046789"/>
            <a:ext cx="91440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1" name="Text Box 35"/>
          <p:cNvSpPr txBox="1">
            <a:spLocks noChangeArrowheads="1"/>
          </p:cNvSpPr>
          <p:nvPr/>
        </p:nvSpPr>
        <p:spPr bwMode="auto">
          <a:xfrm>
            <a:off x="9548813" y="6530975"/>
            <a:ext cx="59651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fld id="{B568E452-13F2-40BC-A3C1-3AD5BC5FBCC6}" type="slidenum">
              <a:rPr lang="de-DE" altLang="de-DE" sz="1600" b="1">
                <a:solidFill>
                  <a:srgbClr val="009999"/>
                </a:solidFill>
              </a:rPr>
              <a:pPr eaLnBrk="1" hangingPunct="1">
                <a:buFontTx/>
                <a:buNone/>
              </a:pPr>
              <a:t>6</a:t>
            </a:fld>
            <a:endParaRPr lang="de-DE" altLang="de-DE" sz="1600" b="1">
              <a:solidFill>
                <a:srgbClr val="009999"/>
              </a:solidFill>
            </a:endParaRPr>
          </a:p>
        </p:txBody>
      </p:sp>
      <p:sp>
        <p:nvSpPr>
          <p:cNvPr id="183332" name="Rectangle 36"/>
          <p:cNvSpPr>
            <a:spLocks noChangeArrowheads="1"/>
          </p:cNvSpPr>
          <p:nvPr/>
        </p:nvSpPr>
        <p:spPr bwMode="auto">
          <a:xfrm>
            <a:off x="9753600" y="5589588"/>
            <a:ext cx="914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de-DE" altLang="de-DE" sz="1800" b="1">
                <a:solidFill>
                  <a:schemeClr val="tx2"/>
                </a:solidFill>
              </a:rPr>
              <a:t>‘</a:t>
            </a:r>
          </a:p>
        </p:txBody>
      </p:sp>
      <p:sp>
        <p:nvSpPr>
          <p:cNvPr id="60423" name="Text Box 80"/>
          <p:cNvSpPr txBox="1">
            <a:spLocks noChangeArrowheads="1"/>
          </p:cNvSpPr>
          <p:nvPr/>
        </p:nvSpPr>
        <p:spPr bwMode="auto">
          <a:xfrm>
            <a:off x="2962275" y="5637073"/>
            <a:ext cx="6191250" cy="350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de-DE" altLang="de-DE" sz="1400" dirty="0" smtClean="0"/>
              <a:t/>
            </a:r>
            <a:br>
              <a:rPr lang="de-DE" altLang="de-DE" sz="1400" dirty="0" smtClean="0"/>
            </a:br>
            <a:r>
              <a:rPr lang="de-DE" altLang="de-DE" sz="1400" dirty="0" smtClean="0"/>
              <a:t>These </a:t>
            </a:r>
            <a:r>
              <a:rPr lang="de-DE" altLang="de-DE" sz="1400" dirty="0" err="1" smtClean="0"/>
              <a:t>are</a:t>
            </a:r>
            <a:r>
              <a:rPr lang="de-DE" altLang="de-DE" sz="1400" dirty="0" smtClean="0"/>
              <a:t> </a:t>
            </a:r>
            <a:r>
              <a:rPr lang="de-DE" altLang="de-DE" sz="1400" dirty="0" err="1" smtClean="0"/>
              <a:t>exclusively</a:t>
            </a:r>
            <a:r>
              <a:rPr lang="de-DE" altLang="de-DE" sz="1400" dirty="0" smtClean="0"/>
              <a:t> Lorentz </a:t>
            </a:r>
            <a:r>
              <a:rPr lang="de-DE" altLang="de-DE" sz="1400" dirty="0" err="1" smtClean="0"/>
              <a:t>transformations</a:t>
            </a:r>
            <a:r>
              <a:rPr lang="de-DE" altLang="de-DE" sz="1400" dirty="0" smtClean="0"/>
              <a:t> </a:t>
            </a:r>
            <a:r>
              <a:rPr lang="de-DE" altLang="de-DE" sz="1400" dirty="0" err="1" smtClean="0"/>
              <a:t>of</a:t>
            </a:r>
            <a:r>
              <a:rPr lang="de-DE" altLang="de-DE" sz="1400" dirty="0" smtClean="0"/>
              <a:t> </a:t>
            </a:r>
            <a:r>
              <a:rPr lang="de-DE" altLang="de-DE" sz="1400" dirty="0" err="1" smtClean="0"/>
              <a:t>the</a:t>
            </a:r>
            <a:r>
              <a:rPr lang="de-DE" altLang="de-DE" sz="1400" dirty="0" smtClean="0"/>
              <a:t> </a:t>
            </a:r>
            <a:r>
              <a:rPr lang="de-DE" altLang="de-DE" sz="1400" dirty="0" err="1" smtClean="0"/>
              <a:t>electrical</a:t>
            </a:r>
            <a:r>
              <a:rPr lang="de-DE" altLang="de-DE" sz="1400" dirty="0" smtClean="0"/>
              <a:t> </a:t>
            </a:r>
            <a:r>
              <a:rPr lang="de-DE" altLang="de-DE" sz="1400" dirty="0" err="1" smtClean="0"/>
              <a:t>force</a:t>
            </a:r>
            <a:endParaRPr lang="de-DE" altLang="de-DE" sz="1400" dirty="0"/>
          </a:p>
        </p:txBody>
      </p:sp>
      <p:grpSp>
        <p:nvGrpSpPr>
          <p:cNvPr id="60424" name="Group 87"/>
          <p:cNvGrpSpPr>
            <a:grpSpLocks/>
          </p:cNvGrpSpPr>
          <p:nvPr/>
        </p:nvGrpSpPr>
        <p:grpSpPr bwMode="auto">
          <a:xfrm>
            <a:off x="1524000" y="1"/>
            <a:ext cx="9144000" cy="1012825"/>
            <a:chOff x="0" y="0"/>
            <a:chExt cx="5760" cy="638"/>
          </a:xfrm>
        </p:grpSpPr>
        <p:pic>
          <p:nvPicPr>
            <p:cNvPr id="60461" name="Picture 88" descr="Layout_neu120208_breit_schmal Kopi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0462" name="Rectangle 89"/>
            <p:cNvSpPr>
              <a:spLocks noChangeArrowheads="1"/>
            </p:cNvSpPr>
            <p:nvPr/>
          </p:nvSpPr>
          <p:spPr bwMode="auto">
            <a:xfrm>
              <a:off x="1506" y="292"/>
              <a:ext cx="27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de-DE" altLang="de-DE" sz="1800">
                  <a:solidFill>
                    <a:srgbClr val="01B3A2"/>
                  </a:solidFill>
                </a:rPr>
                <a:t>Prinzipien und Symmetrien in der Physik</a:t>
              </a:r>
            </a:p>
          </p:txBody>
        </p:sp>
      </p:grpSp>
      <p:sp>
        <p:nvSpPr>
          <p:cNvPr id="60425" name="Rectangle 40"/>
          <p:cNvSpPr>
            <a:spLocks noChangeArrowheads="1"/>
          </p:cNvSpPr>
          <p:nvPr/>
        </p:nvSpPr>
        <p:spPr bwMode="auto">
          <a:xfrm>
            <a:off x="2316163" y="3529014"/>
            <a:ext cx="32385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de-DE" altLang="de-DE" sz="1800">
              <a:solidFill>
                <a:schemeClr val="tx2"/>
              </a:solidFill>
            </a:endParaRPr>
          </a:p>
        </p:txBody>
      </p:sp>
      <p:grpSp>
        <p:nvGrpSpPr>
          <p:cNvPr id="60426" name="Gruppieren 14"/>
          <p:cNvGrpSpPr>
            <a:grpSpLocks/>
          </p:cNvGrpSpPr>
          <p:nvPr/>
        </p:nvGrpSpPr>
        <p:grpSpPr bwMode="auto">
          <a:xfrm>
            <a:off x="3465513" y="1787526"/>
            <a:ext cx="360362" cy="366713"/>
            <a:chOff x="2235179" y="2882764"/>
            <a:chExt cx="360362" cy="366712"/>
          </a:xfrm>
        </p:grpSpPr>
        <p:sp>
          <p:nvSpPr>
            <p:cNvPr id="60459" name="Oval 4"/>
            <p:cNvSpPr>
              <a:spLocks noChangeArrowheads="1"/>
            </p:cNvSpPr>
            <p:nvPr/>
          </p:nvSpPr>
          <p:spPr bwMode="auto">
            <a:xfrm rot="-2686582">
              <a:off x="2248694" y="2922452"/>
              <a:ext cx="287338" cy="287338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800"/>
            </a:p>
          </p:txBody>
        </p:sp>
        <p:sp>
          <p:nvSpPr>
            <p:cNvPr id="60460" name="Text Box 22"/>
            <p:cNvSpPr txBox="1">
              <a:spLocks noChangeArrowheads="1"/>
            </p:cNvSpPr>
            <p:nvPr/>
          </p:nvSpPr>
          <p:spPr bwMode="auto">
            <a:xfrm>
              <a:off x="2235179" y="2882764"/>
              <a:ext cx="3603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de-DE" altLang="de-DE" sz="1800"/>
                <a:t>+</a:t>
              </a:r>
            </a:p>
          </p:txBody>
        </p:sp>
      </p:grpSp>
      <p:cxnSp>
        <p:nvCxnSpPr>
          <p:cNvPr id="5" name="Gerade Verbindung mit Pfeil 4"/>
          <p:cNvCxnSpPr/>
          <p:nvPr/>
        </p:nvCxnSpPr>
        <p:spPr bwMode="auto">
          <a:xfrm flipV="1">
            <a:off x="2803525" y="1423988"/>
            <a:ext cx="33338" cy="213836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/>
          <p:nvPr/>
        </p:nvCxnSpPr>
        <p:spPr bwMode="auto">
          <a:xfrm>
            <a:off x="2239963" y="3178175"/>
            <a:ext cx="587851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 bwMode="auto">
          <a:xfrm>
            <a:off x="8118475" y="3086100"/>
            <a:ext cx="28405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x</a:t>
            </a:r>
          </a:p>
        </p:txBody>
      </p:sp>
      <p:sp>
        <p:nvSpPr>
          <p:cNvPr id="108" name="Textfeld 107"/>
          <p:cNvSpPr txBox="1"/>
          <p:nvPr/>
        </p:nvSpPr>
        <p:spPr bwMode="auto">
          <a:xfrm>
            <a:off x="2446338" y="1143000"/>
            <a:ext cx="28886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y</a:t>
            </a:r>
          </a:p>
        </p:txBody>
      </p:sp>
      <p:grpSp>
        <p:nvGrpSpPr>
          <p:cNvPr id="60431" name="Gruppieren 102"/>
          <p:cNvGrpSpPr>
            <a:grpSpLocks/>
          </p:cNvGrpSpPr>
          <p:nvPr/>
        </p:nvGrpSpPr>
        <p:grpSpPr bwMode="auto">
          <a:xfrm>
            <a:off x="3462338" y="2986088"/>
            <a:ext cx="360362" cy="366712"/>
            <a:chOff x="2235179" y="2881052"/>
            <a:chExt cx="360362" cy="366712"/>
          </a:xfrm>
        </p:grpSpPr>
        <p:sp>
          <p:nvSpPr>
            <p:cNvPr id="60457" name="Oval 4"/>
            <p:cNvSpPr>
              <a:spLocks noChangeArrowheads="1"/>
            </p:cNvSpPr>
            <p:nvPr/>
          </p:nvSpPr>
          <p:spPr bwMode="auto">
            <a:xfrm rot="-2686582">
              <a:off x="2248694" y="2922452"/>
              <a:ext cx="287338" cy="287338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de-DE" altLang="de-DE" sz="1800"/>
            </a:p>
          </p:txBody>
        </p:sp>
        <p:sp>
          <p:nvSpPr>
            <p:cNvPr id="60458" name="Text Box 22"/>
            <p:cNvSpPr txBox="1">
              <a:spLocks noChangeArrowheads="1"/>
            </p:cNvSpPr>
            <p:nvPr/>
          </p:nvSpPr>
          <p:spPr bwMode="auto">
            <a:xfrm>
              <a:off x="2235179" y="2881052"/>
              <a:ext cx="360362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99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de-DE" altLang="de-DE" sz="1800"/>
            </a:p>
          </p:txBody>
        </p:sp>
      </p:grpSp>
      <p:sp>
        <p:nvSpPr>
          <p:cNvPr id="60432" name="Textfeld 7"/>
          <p:cNvSpPr txBox="1">
            <a:spLocks noChangeArrowheads="1"/>
          </p:cNvSpPr>
          <p:nvPr/>
        </p:nvSpPr>
        <p:spPr bwMode="auto">
          <a:xfrm>
            <a:off x="4502151" y="2881313"/>
            <a:ext cx="314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i="1"/>
              <a:t>v</a:t>
            </a:r>
          </a:p>
        </p:txBody>
      </p:sp>
      <p:cxnSp>
        <p:nvCxnSpPr>
          <p:cNvPr id="6" name="Gerade Verbindung mit Pfeil 5"/>
          <p:cNvCxnSpPr/>
          <p:nvPr/>
        </p:nvCxnSpPr>
        <p:spPr>
          <a:xfrm>
            <a:off x="3621088" y="2136775"/>
            <a:ext cx="0" cy="6477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34" name="Textfeld 7"/>
          <p:cNvSpPr txBox="1">
            <a:spLocks noChangeArrowheads="1"/>
          </p:cNvSpPr>
          <p:nvPr/>
        </p:nvSpPr>
        <p:spPr bwMode="auto">
          <a:xfrm>
            <a:off x="3194050" y="2217739"/>
            <a:ext cx="325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i="1"/>
              <a:t>F</a:t>
            </a:r>
          </a:p>
        </p:txBody>
      </p:sp>
      <p:cxnSp>
        <p:nvCxnSpPr>
          <p:cNvPr id="37" name="Gerade Verbindung mit Pfeil 36"/>
          <p:cNvCxnSpPr/>
          <p:nvPr/>
        </p:nvCxnSpPr>
        <p:spPr>
          <a:xfrm flipV="1">
            <a:off x="3744914" y="3167064"/>
            <a:ext cx="757237" cy="14287"/>
          </a:xfrm>
          <a:prstGeom prst="straightConnector1">
            <a:avLst/>
          </a:prstGeom>
          <a:ln w="69850" cmpd="dbl">
            <a:solidFill>
              <a:schemeClr val="accent5">
                <a:lumMod val="25000"/>
              </a:schemeClr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36" name="Textfeld 7"/>
          <p:cNvSpPr txBox="1">
            <a:spLocks noChangeArrowheads="1"/>
          </p:cNvSpPr>
          <p:nvPr/>
        </p:nvSpPr>
        <p:spPr bwMode="auto">
          <a:xfrm>
            <a:off x="1795464" y="1452563"/>
            <a:ext cx="331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B0F0"/>
                </a:solidFill>
              </a:rPr>
              <a:t>S</a:t>
            </a:r>
          </a:p>
        </p:txBody>
      </p:sp>
      <p:sp>
        <p:nvSpPr>
          <p:cNvPr id="48" name="Textfeld 47"/>
          <p:cNvSpPr txBox="1"/>
          <p:nvPr/>
        </p:nvSpPr>
        <p:spPr bwMode="auto">
          <a:xfrm>
            <a:off x="2251075" y="3311525"/>
            <a:ext cx="288862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y</a:t>
            </a:r>
          </a:p>
        </p:txBody>
      </p:sp>
      <p:sp>
        <p:nvSpPr>
          <p:cNvPr id="60438" name="Textfeld 57"/>
          <p:cNvSpPr txBox="1">
            <a:spLocks noChangeArrowheads="1"/>
          </p:cNvSpPr>
          <p:nvPr/>
        </p:nvSpPr>
        <p:spPr bwMode="auto">
          <a:xfrm>
            <a:off x="1795464" y="3838576"/>
            <a:ext cx="503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>
                <a:solidFill>
                  <a:srgbClr val="00B0F0"/>
                </a:solidFill>
              </a:rPr>
              <a:t>S‘</a:t>
            </a:r>
          </a:p>
        </p:txBody>
      </p:sp>
      <p:pic>
        <p:nvPicPr>
          <p:cNvPr id="60439" name="Grafik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1776" y="2643189"/>
            <a:ext cx="1000125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2" name="Gerade Verbindung mit Pfeil 61"/>
          <p:cNvCxnSpPr/>
          <p:nvPr/>
        </p:nvCxnSpPr>
        <p:spPr>
          <a:xfrm>
            <a:off x="3754438" y="1974850"/>
            <a:ext cx="1046162" cy="0"/>
          </a:xfrm>
          <a:prstGeom prst="straightConnector1">
            <a:avLst/>
          </a:prstGeom>
          <a:ln w="69850" cmpd="dbl">
            <a:solidFill>
              <a:schemeClr val="accent5">
                <a:lumMod val="25000"/>
              </a:schemeClr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41" name="Textfeld 7"/>
          <p:cNvSpPr txBox="1">
            <a:spLocks noChangeArrowheads="1"/>
          </p:cNvSpPr>
          <p:nvPr/>
        </p:nvSpPr>
        <p:spPr bwMode="auto">
          <a:xfrm>
            <a:off x="4852989" y="17399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i="1"/>
              <a:t>u</a:t>
            </a:r>
          </a:p>
        </p:txBody>
      </p:sp>
      <p:sp>
        <p:nvSpPr>
          <p:cNvPr id="79" name="Textfeld 7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26409" y="1895298"/>
            <a:ext cx="2216451" cy="531236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de-DE">
                <a:noFill/>
              </a:rPr>
              <a:t> </a:t>
            </a:r>
          </a:p>
        </p:txBody>
      </p:sp>
      <p:sp>
        <p:nvSpPr>
          <p:cNvPr id="71686" name="Freihandform 71685"/>
          <p:cNvSpPr/>
          <p:nvPr/>
        </p:nvSpPr>
        <p:spPr>
          <a:xfrm>
            <a:off x="7105651" y="2379663"/>
            <a:ext cx="1095375" cy="188912"/>
          </a:xfrm>
          <a:custGeom>
            <a:avLst/>
            <a:gdLst>
              <a:gd name="connsiteX0" fmla="*/ 0 w 1095935"/>
              <a:gd name="connsiteY0" fmla="*/ 26894 h 188432"/>
              <a:gd name="connsiteX1" fmla="*/ 578223 w 1095935"/>
              <a:gd name="connsiteY1" fmla="*/ 188259 h 188432"/>
              <a:gd name="connsiteX2" fmla="*/ 1095935 w 1095935"/>
              <a:gd name="connsiteY2" fmla="*/ 0 h 188432"/>
              <a:gd name="connsiteX3" fmla="*/ 1095935 w 1095935"/>
              <a:gd name="connsiteY3" fmla="*/ 0 h 188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5935" h="188432">
                <a:moveTo>
                  <a:pt x="0" y="26894"/>
                </a:moveTo>
                <a:cubicBezTo>
                  <a:pt x="197783" y="109817"/>
                  <a:pt x="395567" y="192741"/>
                  <a:pt x="578223" y="188259"/>
                </a:cubicBezTo>
                <a:cubicBezTo>
                  <a:pt x="760879" y="183777"/>
                  <a:pt x="1095935" y="0"/>
                  <a:pt x="1095935" y="0"/>
                </a:cubicBezTo>
                <a:lnTo>
                  <a:pt x="1095935" y="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1693" name="Textfeld 7169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319963" y="2602549"/>
            <a:ext cx="587510" cy="215444"/>
          </a:xfrm>
          <a:prstGeom prst="rect">
            <a:avLst/>
          </a:prstGeom>
          <a:blipFill rotWithShape="0">
            <a:blip r:embed="rId6"/>
            <a:stretch>
              <a:fillRect b="-17143"/>
            </a:stretch>
          </a:blipFill>
        </p:spPr>
        <p:txBody>
          <a:bodyPr/>
          <a:lstStyle/>
          <a:p>
            <a:pPr>
              <a:defRPr/>
            </a:pPr>
            <a:r>
              <a:rPr lang="de-DE">
                <a:noFill/>
              </a:rPr>
              <a:t> </a:t>
            </a:r>
          </a:p>
        </p:txBody>
      </p:sp>
      <p:sp>
        <p:nvSpPr>
          <p:cNvPr id="71694" name="Ellipse 71693"/>
          <p:cNvSpPr/>
          <p:nvPr/>
        </p:nvSpPr>
        <p:spPr>
          <a:xfrm>
            <a:off x="8289926" y="1725613"/>
            <a:ext cx="614363" cy="86201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1" name="Textfeld 9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809856" y="2297343"/>
            <a:ext cx="587510" cy="232949"/>
          </a:xfrm>
          <a:prstGeom prst="rect">
            <a:avLst/>
          </a:prstGeom>
          <a:blipFill rotWithShape="0">
            <a:blip r:embed="rId7"/>
            <a:stretch>
              <a:fillRect b="-18421"/>
            </a:stretch>
          </a:blipFill>
        </p:spPr>
        <p:txBody>
          <a:bodyPr/>
          <a:lstStyle/>
          <a:p>
            <a:pPr>
              <a:defRPr/>
            </a:pPr>
            <a:r>
              <a:rPr lang="de-DE">
                <a:noFill/>
              </a:rPr>
              <a:t> </a:t>
            </a:r>
          </a:p>
        </p:txBody>
      </p:sp>
      <p:sp>
        <p:nvSpPr>
          <p:cNvPr id="63" name="Textfeld 6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80998" y="3595151"/>
            <a:ext cx="2591954" cy="522131"/>
          </a:xfrm>
          <a:prstGeom prst="rect">
            <a:avLst/>
          </a:prstGeom>
          <a:blipFill rotWithShape="0">
            <a:blip r:embed="rId8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de-DE">
                <a:noFill/>
              </a:rPr>
              <a:t> </a:t>
            </a:r>
          </a:p>
        </p:txBody>
      </p:sp>
      <p:sp>
        <p:nvSpPr>
          <p:cNvPr id="65" name="Textfeld 6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80999" y="4239206"/>
            <a:ext cx="2338965" cy="522131"/>
          </a:xfrm>
          <a:prstGeom prst="rect">
            <a:avLst/>
          </a:prstGeom>
          <a:blipFill rotWithShape="0">
            <a:blip r:embed="rId9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de-DE">
                <a:noFill/>
              </a:rPr>
              <a:t> </a:t>
            </a:r>
          </a:p>
        </p:txBody>
      </p:sp>
      <p:sp>
        <p:nvSpPr>
          <p:cNvPr id="66" name="Textfeld 6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10670" y="4909579"/>
            <a:ext cx="2813522" cy="299569"/>
          </a:xfrm>
          <a:prstGeom prst="rect">
            <a:avLst/>
          </a:prstGeom>
          <a:blipFill rotWithShape="0">
            <a:blip r:embed="rId10"/>
            <a:stretch>
              <a:fillRect l="-3037" b="-22000"/>
            </a:stretch>
          </a:blipFill>
        </p:spPr>
        <p:txBody>
          <a:bodyPr/>
          <a:lstStyle/>
          <a:p>
            <a:pPr>
              <a:defRPr/>
            </a:pPr>
            <a:r>
              <a:rPr lang="de-DE">
                <a:noFill/>
              </a:rPr>
              <a:t> </a:t>
            </a:r>
          </a:p>
        </p:txBody>
      </p:sp>
      <p:sp>
        <p:nvSpPr>
          <p:cNvPr id="60450" name="Text Box 22"/>
          <p:cNvSpPr txBox="1">
            <a:spLocks noChangeArrowheads="1"/>
          </p:cNvSpPr>
          <p:nvPr/>
        </p:nvSpPr>
        <p:spPr bwMode="auto">
          <a:xfrm>
            <a:off x="3425826" y="2962276"/>
            <a:ext cx="360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/>
              <a:t> -</a:t>
            </a:r>
          </a:p>
        </p:txBody>
      </p:sp>
      <p:sp>
        <p:nvSpPr>
          <p:cNvPr id="60451" name="Textfeld 40"/>
          <p:cNvSpPr txBox="1">
            <a:spLocks noChangeArrowheads="1"/>
          </p:cNvSpPr>
          <p:nvPr/>
        </p:nvSpPr>
        <p:spPr bwMode="auto">
          <a:xfrm>
            <a:off x="3121026" y="1728789"/>
            <a:ext cx="3984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i="1"/>
              <a:t>q</a:t>
            </a:r>
            <a:r>
              <a:rPr lang="de-DE" altLang="de-DE" sz="1800" i="1" baseline="-25000"/>
              <a:t>1</a:t>
            </a:r>
          </a:p>
        </p:txBody>
      </p:sp>
      <p:sp>
        <p:nvSpPr>
          <p:cNvPr id="60452" name="Textfeld 41"/>
          <p:cNvSpPr txBox="1">
            <a:spLocks noChangeArrowheads="1"/>
          </p:cNvSpPr>
          <p:nvPr/>
        </p:nvSpPr>
        <p:spPr bwMode="auto">
          <a:xfrm>
            <a:off x="3143251" y="2971800"/>
            <a:ext cx="398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i="1"/>
              <a:t>q</a:t>
            </a:r>
            <a:r>
              <a:rPr lang="de-DE" altLang="de-DE" sz="1800" i="1" baseline="-25000"/>
              <a:t>2</a:t>
            </a:r>
          </a:p>
        </p:txBody>
      </p:sp>
      <p:sp>
        <p:nvSpPr>
          <p:cNvPr id="2" name="Ellipse 1"/>
          <p:cNvSpPr/>
          <p:nvPr/>
        </p:nvSpPr>
        <p:spPr>
          <a:xfrm>
            <a:off x="5730875" y="4179889"/>
            <a:ext cx="1092200" cy="5746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44" name="Ellipse 43"/>
          <p:cNvSpPr/>
          <p:nvPr/>
        </p:nvSpPr>
        <p:spPr>
          <a:xfrm>
            <a:off x="7392988" y="4926014"/>
            <a:ext cx="227012" cy="2635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cxnSp>
        <p:nvCxnSpPr>
          <p:cNvPr id="4" name="Gerade Verbindung mit Pfeil 3"/>
          <p:cNvCxnSpPr/>
          <p:nvPr/>
        </p:nvCxnSpPr>
        <p:spPr>
          <a:xfrm flipH="1" flipV="1">
            <a:off x="6726238" y="4652963"/>
            <a:ext cx="666750" cy="273050"/>
          </a:xfrm>
          <a:prstGeom prst="straightConnector1">
            <a:avLst/>
          </a:prstGeom>
          <a:ln w="1270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80"/>
          <p:cNvSpPr txBox="1">
            <a:spLocks noChangeArrowheads="1"/>
          </p:cNvSpPr>
          <p:nvPr/>
        </p:nvSpPr>
        <p:spPr bwMode="auto">
          <a:xfrm>
            <a:off x="8077201" y="4986338"/>
            <a:ext cx="1971675" cy="2301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de-DE" altLang="de-DE" sz="1400" dirty="0" err="1" smtClean="0"/>
              <a:t>Identical</a:t>
            </a:r>
            <a:r>
              <a:rPr lang="de-DE" altLang="de-DE" sz="1400" dirty="0" smtClean="0"/>
              <a:t> </a:t>
            </a:r>
            <a:r>
              <a:rPr lang="de-DE" altLang="de-DE" sz="1400" dirty="0" err="1" smtClean="0"/>
              <a:t>with</a:t>
            </a:r>
            <a:r>
              <a:rPr lang="de-DE" altLang="de-DE" sz="1400" dirty="0" smtClean="0"/>
              <a:t> Maxwell</a:t>
            </a:r>
            <a:endParaRPr lang="de-DE" altLang="de-DE" sz="1400" dirty="0"/>
          </a:p>
        </p:txBody>
      </p:sp>
      <p:sp>
        <p:nvSpPr>
          <p:cNvPr id="47" name="Rectangle 33"/>
          <p:cNvSpPr>
            <a:spLocks noChangeArrowheads="1"/>
          </p:cNvSpPr>
          <p:nvPr/>
        </p:nvSpPr>
        <p:spPr bwMode="auto">
          <a:xfrm>
            <a:off x="4079876" y="981076"/>
            <a:ext cx="4321175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de-DE" altLang="de-DE" sz="1800" dirty="0" err="1" smtClean="0">
                <a:solidFill>
                  <a:schemeClr val="tx2"/>
                </a:solidFill>
              </a:rPr>
              <a:t>What</a:t>
            </a:r>
            <a:r>
              <a:rPr lang="de-DE" altLang="de-DE" sz="1800" dirty="0" smtClean="0">
                <a:solidFill>
                  <a:schemeClr val="tx2"/>
                </a:solidFill>
              </a:rPr>
              <a:t> </a:t>
            </a:r>
            <a:r>
              <a:rPr lang="de-DE" altLang="de-DE" sz="1800" dirty="0" err="1" smtClean="0">
                <a:solidFill>
                  <a:schemeClr val="tx2"/>
                </a:solidFill>
              </a:rPr>
              <a:t>is</a:t>
            </a:r>
            <a:r>
              <a:rPr lang="de-DE" altLang="de-DE" sz="1800" dirty="0" smtClean="0">
                <a:solidFill>
                  <a:schemeClr val="tx2"/>
                </a:solidFill>
              </a:rPr>
              <a:t> </a:t>
            </a:r>
            <a:r>
              <a:rPr lang="de-DE" altLang="de-DE" sz="1800" dirty="0" err="1" smtClean="0">
                <a:solidFill>
                  <a:schemeClr val="tx2"/>
                </a:solidFill>
              </a:rPr>
              <a:t>magnetism</a:t>
            </a:r>
            <a:r>
              <a:rPr lang="de-DE" altLang="de-DE" sz="1800" dirty="0" smtClean="0">
                <a:solidFill>
                  <a:schemeClr val="tx2"/>
                </a:solidFill>
              </a:rPr>
              <a:t> </a:t>
            </a:r>
            <a:r>
              <a:rPr lang="de-DE" altLang="de-DE" sz="1800" dirty="0" err="1" smtClean="0">
                <a:solidFill>
                  <a:schemeClr val="tx2"/>
                </a:solidFill>
              </a:rPr>
              <a:t>physically</a:t>
            </a:r>
            <a:r>
              <a:rPr lang="de-DE" altLang="de-DE" sz="1800" dirty="0" smtClean="0">
                <a:solidFill>
                  <a:schemeClr val="tx2"/>
                </a:solidFill>
              </a:rPr>
              <a:t>?</a:t>
            </a:r>
            <a:endParaRPr lang="de-DE" altLang="de-DE" sz="1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94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32" grpId="0" autoUpdateAnimBg="0"/>
      <p:bldP spid="2" grpId="0" animBg="1"/>
      <p:bldP spid="44" grpId="0" animBg="1"/>
      <p:bldP spid="4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Office PowerPoint</Application>
  <PresentationFormat>Breitbild</PresentationFormat>
  <Paragraphs>128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</dc:creator>
  <cp:lastModifiedBy>AL</cp:lastModifiedBy>
  <cp:revision>7</cp:revision>
  <dcterms:created xsi:type="dcterms:W3CDTF">2018-02-26T10:48:17Z</dcterms:created>
  <dcterms:modified xsi:type="dcterms:W3CDTF">2018-02-26T11:06:08Z</dcterms:modified>
</cp:coreProperties>
</file>